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60" r:id="rId4"/>
    <p:sldId id="2076136759" r:id="rId5"/>
    <p:sldId id="2076136754" r:id="rId6"/>
    <p:sldId id="2076136756" r:id="rId7"/>
    <p:sldId id="265" r:id="rId8"/>
    <p:sldId id="327" r:id="rId9"/>
    <p:sldId id="333" r:id="rId10"/>
    <p:sldId id="329" r:id="rId11"/>
    <p:sldId id="332" r:id="rId12"/>
    <p:sldId id="262" r:id="rId13"/>
    <p:sldId id="2076136751" r:id="rId14"/>
    <p:sldId id="2076136757" r:id="rId15"/>
    <p:sldId id="2076136758" r:id="rId16"/>
    <p:sldId id="334" r:id="rId17"/>
    <p:sldId id="263" r:id="rId18"/>
    <p:sldId id="2076136752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6A4C5A-3A61-97F7-FD1E-07F005153AB2}" name="Nimrit Kenth" initials="NK" userId="569a9fdf94c65f3c" providerId="Windows Live"/>
  <p188:author id="{3CC46562-D1AA-A717-D6D0-D758C84FAE70}" name="Benjamin.lapointe" initials="Be" userId="S::benjamin.lapointe_umontreal.ca#ext#@uottawa.onmicrosoft.com::827c75fa-315c-4bd1-92fd-4d29e4a67a6a" providerId="AD"/>
  <p188:author id="{CF13AB86-619C-C917-936B-308030E20721}" name="Ivy Bourgeault" initials="IB" userId="S::ibourgea@uottawa.ca::547f1b39-a89a-4344-8f09-006220e2a5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200"/>
    <a:srgbClr val="F8F6F4"/>
    <a:srgbClr val="F8F6F3"/>
    <a:srgbClr val="FFFFFF"/>
    <a:srgbClr val="F9F7F6"/>
    <a:srgbClr val="E7D2C1"/>
    <a:srgbClr val="F5DDC9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29FFE-B87C-599E-FCD4-89C30D081BFD}" v="827" dt="2025-11-19T02:51:47.511"/>
    <p1510:client id="{3FB9BE4B-3595-21E8-79A6-EE9D551F0EF9}" v="13" dt="2025-11-19T02:05:25.778"/>
    <p1510:client id="{5E7DF1F4-455E-000C-E6D6-9AF96EBB43E2}" v="87" dt="2025-11-19T01:58:34.969"/>
    <p1510:client id="{6F71EC4C-DCE7-0C40-3426-133E6A9F8DFE}" v="1129" dt="2025-11-19T04:10:22.521"/>
    <p1510:client id="{8B466595-1641-58B6-CABE-A1EE339D7F81}" v="117" dt="2025-11-19T01:43:29.602"/>
    <p1510:client id="{D4278B71-32FC-B7AA-E945-D94037F70A94}" v="153" dt="2025-11-19T02:02:31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7"/>
    <p:restoredTop sz="91129"/>
  </p:normalViewPr>
  <p:slideViewPr>
    <p:cSldViewPr snapToGrid="0">
      <p:cViewPr varScale="1">
        <p:scale>
          <a:sx n="92" d="100"/>
          <a:sy n="92" d="100"/>
        </p:scale>
        <p:origin x="1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52F9FE-0848-EA68-E325-4A10FF5EE3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B4AC3-DE84-05E1-22B5-9906884752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9427C-3B2A-6A4F-B47B-C6515EE308FE}" type="datetimeFigureOut">
              <a:rPr lang="en-CA" smtClean="0"/>
              <a:t>2025-12-07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37624-C1EC-111C-9F0E-F22D1849CC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8CEFF-BAA5-5349-093A-4C7AEA80E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72ED4-B778-F648-A4F0-6CD40B647E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91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148B5-38DD-C14A-A1B8-C14AFEBD0544}" type="datetimeFigureOut">
              <a:rPr lang="en-CA" smtClean="0"/>
              <a:t>2025-12-07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95E55-46A6-EF45-9FE3-D4BC0B02BA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95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5E55-46A6-EF45-9FE3-D4BC0B02BA9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733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0E4F1-E2D1-1994-C5E1-736ECA221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095D70-7359-6E0A-A393-D27E1BABB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6F3BE-CB06-3903-F5DF-C1214EBD2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important de noter que notre outil d'enquête utilisait un langage ouvert afin de refléter les réalités régionales, par exemple en reconnaissant l'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inuktut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comme langue principale au Nunavut.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C6A3D-F0FC-7E9B-E316-FB9333256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5E55-46A6-EF45-9FE3-D4BC0B02BA9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467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5E137-97E0-375D-81F7-24F571263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1AF292-13A3-DFB6-9D46-19951B8FC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C90E56-E15C-5AD4-2989-9D2A6AEE2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2024, our survey achieved a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 out of 83 response rate, or 66.3%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almost identical to the response rate in 2017. When we include the environmental scan, we obtained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 out of 83 complete data points, or 68.7% completeness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professions </a:t>
            </a:r>
            <a:r>
              <a:rPr lang="en-CA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of </a:t>
            </a:r>
            <a:r>
              <a:rPr lang="en-CA" sz="1200" b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medicine and psychology</a:t>
            </a:r>
            <a:r>
              <a:rPr lang="en-CA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 the most likely to both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linguistic data and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it publicly available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-although public availability was slightly lower in 2024. </a:t>
            </a: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2017,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10 authorities (14%)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collect linguistic data for their registries for public dissemination. In 2024,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responding authorities reported a legislative requirement to collect linguistic data for the purposes of public dissemination.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97225-4BB9-1E83-F54E-F9BCEDC34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5E55-46A6-EF45-9FE3-D4BC0B02BA9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08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5E55-46A6-EF45-9FE3-D4BC0B02BA9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5568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5E55-46A6-EF45-9FE3-D4BC0B02BA9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8128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9F554-D8B6-2096-CAEA-750F6172B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6B35B6-6AB9-5C27-2476-222B6A8919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3421E5-D5BE-9985-0E3C-D7A426325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B9EED-0FBC-892C-E971-A826BB965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5E55-46A6-EF45-9FE3-D4BC0B02BA9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320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5E55-46A6-EF45-9FE3-D4BC0B02BA9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5283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D21F8-2BAF-4E64-A448-46DF489F494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723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D21F8-2BAF-4E64-A448-46DF489F494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569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5E55-46A6-EF45-9FE3-D4BC0B02BA9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475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5E55-46A6-EF45-9FE3-D4BC0B02BA9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4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3CDAA-8350-20A2-ABF3-067D381BD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70AE49-BF05-BE15-AAE1-27073EA7E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2244F-12B5-238D-36F9-C94EBEEEC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16E82-AD0F-967F-9F20-647152DE2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D21F8-2BAF-4E64-A448-46DF489F494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51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ABCC5-DCC7-AC3C-3316-0FB4E08D9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DFEE3D-172B-830B-D0E3-3FBE3107B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CE8501-5A85-6A6B-42F5-C81D48B98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2CFDA-AC08-8121-C0D8-2B26EBAA5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D21F8-2BAF-4E64-A448-46DF489F494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828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5E55-46A6-EF45-9FE3-D4BC0B02BA9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0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5E55-46A6-EF45-9FE3-D4BC0B02BA9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55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A4269-FDAC-7A0C-F067-2704A5021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E5626C-29CA-AD5B-A1E2-B9F111565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9C8B87-782C-E9AD-C4D6-AFF5A1504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2017, a foundational environmental scan was conducted with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 regulatory authorities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across seven professions: medicine, nursing, occupational therapy, pharmacy, physiotherapy, psychology, and social work. There was a total of 89 regulatory authorities at that time. This work unfolded in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phases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CA343-A64F-443F-C109-BF4A09B4F1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5E55-46A6-EF45-9FE3-D4BC0B02BA9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96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F75BD-9B3E-31D0-F045-467AEEC48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5B512C-6667-2A2A-5020-82C618818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759C6-6333-9CBE-E17A-9EB0E4D99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2017, the response rate was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 of 89 authorities (65.5%)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when we incorporated the environmental scan, we achieved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 of 89 completed data points (80.9%)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Regulatory authorities in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Ontario and British Columbia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the most likely to both collect linguistic data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make it publicly available. Across professions,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psychology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the highest level of both collection and public availability: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of 13 authorities (61.5%)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collected and disseminated linguistic data, although one of those was difficult to access.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Medicine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physiotherapy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showed the next highest levels of public availability -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of 12 in medicine (41.7%)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of 13 in physiotherapy (38.5%)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with most regions providing at least some data. In contrast,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pharmacy and nursing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showed the lowest levels of publicly available linguistic data. Across all jurisdictions, the message is clear: even when linguistic data are collected,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impact is limited when they are not publicly disseminated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Without public access, these data cannot support system planning, equity-focused policy development, or workforce forecasting - and the communities most in need of language-concordant care remain underserved.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CDF4F-85BB-A158-EA35-74F7618B7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5E55-46A6-EF45-9FE3-D4BC0B02BA9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074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CEAE-1C40-C4FD-25AD-D8DB99D4B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76286-73E8-49E9-1146-9A56DAA92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1FDE6-8DA2-8D43-E5C2-EE872AD3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AD-FE45-5F46-B18D-2B4FED562630}" type="datetimeFigureOut">
              <a:rPr lang="en-CA" smtClean="0"/>
              <a:t>2025-12-07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8E540-D677-9831-55F2-BB75AAFB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2312D-ADBE-F507-56FA-C1F5F4EC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B6E-AD9E-C142-8795-3E854F07F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973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E647-1CB8-4BB7-029D-A6F822A3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69E44-442B-1344-F5C2-6868A64F8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2A41-5D8F-B0B6-74E8-713FDFB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AD-FE45-5F46-B18D-2B4FED562630}" type="datetimeFigureOut">
              <a:rPr lang="en-CA" smtClean="0"/>
              <a:t>2025-12-07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779DA-BA16-4A5E-6A5E-C2E98C71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27287-67BE-9111-956F-47E0AA82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B6E-AD9E-C142-8795-3E854F07F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233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F0E03F-54F9-91F8-15B7-21F7AD2B7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10B09-0F5E-DCD9-5A93-9CA2FB9C7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4717D-6A71-91CB-ACE6-29F79FFE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AD-FE45-5F46-B18D-2B4FED562630}" type="datetimeFigureOut">
              <a:rPr lang="en-CA" smtClean="0"/>
              <a:t>2025-12-07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EE9C9-B696-C8B3-B6A5-AE404FB78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91D80-92BE-FC3A-1139-BC06C664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B6E-AD9E-C142-8795-3E854F07F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78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A4E2EC-F4DE-642B-14F4-34E7BF20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1683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A4E2EC-F4DE-642B-14F4-34E7BF20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6836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A4E2EC-F4DE-642B-14F4-34E7BF20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590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A4E2EC-F4DE-642B-14F4-34E7BF20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0554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A4E2EC-F4DE-642B-14F4-34E7BF20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07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A835D-097D-747A-4579-C9AA8F0F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26F63-F6D2-B1BE-A8A2-2836AB80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F2364-817F-D546-DD7F-D4977EA5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AD-FE45-5F46-B18D-2B4FED562630}" type="datetimeFigureOut">
              <a:rPr lang="en-CA" smtClean="0"/>
              <a:t>2025-12-07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848E2-6A68-544D-D04A-51051E71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40B83-057C-5A0B-B942-ECF116EA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B6E-AD9E-C142-8795-3E854F07F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648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C18B-AB55-FA1A-99D2-1C637BEC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48F7D-A294-DBF5-77A8-776F118F0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83022-61A2-8745-1D53-E77955A6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AD-FE45-5F46-B18D-2B4FED562630}" type="datetimeFigureOut">
              <a:rPr lang="en-CA" smtClean="0"/>
              <a:t>2025-12-07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63EB6-4C6B-5B5D-E2D5-4A374772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4F2F2-27E1-1F2E-3E15-2889C381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B6E-AD9E-C142-8795-3E854F07F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98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A8C9-F955-575F-F978-0E95F081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46DFE-8700-24FC-06A4-C7EEBC1D6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E1531-F54D-F517-2E01-20AEA1E49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CC4B1-2BB4-E0EE-1BFB-71BB23A2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AD-FE45-5F46-B18D-2B4FED562630}" type="datetimeFigureOut">
              <a:rPr lang="en-CA" smtClean="0"/>
              <a:t>2025-12-07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B1EE6-4CCD-8499-BC41-F593D4EB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F31F2-1DF7-01FE-A4E9-F2292DAB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B6E-AD9E-C142-8795-3E854F07F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008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6084-50E6-73F4-8E4C-37CA65EF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43112-A464-6661-EFD4-EA41B7552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CC183-0E1C-0E75-A6EC-2B64C1C27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E9A83-55FD-B92E-0D2A-669353C8E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32B3E4-DD05-F02E-48DA-4818F7DFD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35CD25-E5DD-7CD3-33D9-81C21054F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AD-FE45-5F46-B18D-2B4FED562630}" type="datetimeFigureOut">
              <a:rPr lang="en-CA" smtClean="0"/>
              <a:t>2025-12-07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319760-6FE0-8E72-6616-3BB21540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AFD123-3509-0DB7-5675-11E84512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B6E-AD9E-C142-8795-3E854F07F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234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1E65D-5601-2C8A-4B2C-B47EB647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99FB23-9D83-8C38-1492-1065713A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AD-FE45-5F46-B18D-2B4FED562630}" type="datetimeFigureOut">
              <a:rPr lang="en-CA" smtClean="0"/>
              <a:t>2025-12-07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D9D71-FF71-33FC-0638-6F760158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20B64-0CE8-5CD3-D69E-074A97BB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B6E-AD9E-C142-8795-3E854F07F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779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00AEB-C4E9-D318-D74C-4499ACDF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AD-FE45-5F46-B18D-2B4FED562630}" type="datetimeFigureOut">
              <a:rPr lang="en-CA" smtClean="0"/>
              <a:t>2025-12-07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650AC-D758-F298-C17C-1E47C4CE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22BF6-DBCE-AE0B-277C-B4547CE7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B6E-AD9E-C142-8795-3E854F07F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668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4084-6C51-51C8-8176-311A632F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2AD22-327A-E6B4-BF44-3FE4C47A7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DE8AC-EEC7-9FA0-5E99-6BD257B80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E01A9-0B0D-2F80-5831-4FF0100A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AD-FE45-5F46-B18D-2B4FED562630}" type="datetimeFigureOut">
              <a:rPr lang="en-CA" smtClean="0"/>
              <a:t>2025-12-07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FCA51-D000-8DBA-CF62-CBB733CE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10EB4-E00D-39F6-5790-1BBEA05D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B6E-AD9E-C142-8795-3E854F07F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20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B02B-3EA2-7A57-B7F3-2465EBC8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811863-CAF0-1AA3-6DCC-B93391183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5BB03-EF2D-ED5D-597E-7FD5C2A8C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C2711-9E8A-C072-4910-839765B3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7EAD-FE45-5F46-B18D-2B4FED562630}" type="datetimeFigureOut">
              <a:rPr lang="en-CA" smtClean="0"/>
              <a:t>2025-12-07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4695F-2AF7-5F29-EF5D-636F7941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F8687-765F-861C-3D1D-AB7E9F2F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B6E-AD9E-C142-8795-3E854F07F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503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2B568-05EE-E692-925B-21430318E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B95A4-D27E-9698-1B5C-B7496A42D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2C799-A373-20F4-1594-C4B47470C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0E7EAD-FE45-5F46-B18D-2B4FED562630}" type="datetimeFigureOut">
              <a:rPr lang="en-CA" smtClean="0"/>
              <a:t>2025-12-07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0DA34-3371-9D1B-A01A-7036BE690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C1124-3517-8BC1-98E3-41E0ED663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7A9B6E-AD9E-C142-8795-3E854F07F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519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.richard@santefrancais.ca" TargetMode="External"/><Relationship Id="rId2" Type="http://schemas.openxmlformats.org/officeDocument/2006/relationships/hyperlink" Target="mailto:nkent097@uottawa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ivy.bourgeault@uottawa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1270C6-7F2A-E3CE-BAF5-FC176472FAC1}"/>
              </a:ext>
            </a:extLst>
          </p:cNvPr>
          <p:cNvSpPr txBox="1">
            <a:spLocks/>
          </p:cNvSpPr>
          <p:nvPr/>
        </p:nvSpPr>
        <p:spPr>
          <a:xfrm>
            <a:off x="998219" y="1034085"/>
            <a:ext cx="10411097" cy="1103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CA" sz="3300" err="1"/>
              <a:t>Saisir</a:t>
            </a:r>
            <a:r>
              <a:rPr lang="en-CA" sz="3300"/>
              <a:t> la </a:t>
            </a:r>
            <a:r>
              <a:rPr lang="en-CA" sz="3300" err="1"/>
              <a:t>capacité</a:t>
            </a:r>
            <a:r>
              <a:rPr lang="en-CA" sz="3300"/>
              <a:t> </a:t>
            </a:r>
            <a:r>
              <a:rPr lang="en-CA" sz="3300" err="1"/>
              <a:t>linguistique</a:t>
            </a:r>
            <a:r>
              <a:rPr lang="en-CA" sz="3300"/>
              <a:t> des </a:t>
            </a:r>
            <a:r>
              <a:rPr lang="en-CA" sz="3300" err="1"/>
              <a:t>professionnels</a:t>
            </a:r>
            <a:r>
              <a:rPr lang="en-CA" sz="3300"/>
              <a:t> de la santé au </a:t>
            </a:r>
            <a:r>
              <a:rPr lang="en-CA" sz="3300" err="1"/>
              <a:t>canada</a:t>
            </a:r>
            <a:r>
              <a:rPr lang="en-CA" sz="3300"/>
              <a:t>: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F2A0504-7B68-482C-67D7-B8A5D35E2E28}"/>
              </a:ext>
            </a:extLst>
          </p:cNvPr>
          <p:cNvSpPr txBox="1">
            <a:spLocks/>
          </p:cNvSpPr>
          <p:nvPr/>
        </p:nvSpPr>
        <p:spPr>
          <a:xfrm>
            <a:off x="1961321" y="4767091"/>
            <a:ext cx="8269357" cy="9515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CA" sz="1400" dirty="0"/>
              <a:t>Canadian Health Workforce Network | Réseau </a:t>
            </a:r>
            <a:r>
              <a:rPr lang="en-CA" sz="1400" dirty="0" err="1"/>
              <a:t>canadien</a:t>
            </a:r>
            <a:r>
              <a:rPr lang="en-CA" sz="1400" dirty="0"/>
              <a:t> des personnels de santé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CA" sz="1400" dirty="0"/>
              <a:t>Société Santé </a:t>
            </a:r>
            <a:r>
              <a:rPr lang="en-CA" sz="1400" dirty="0" err="1"/>
              <a:t>en</a:t>
            </a:r>
            <a:r>
              <a:rPr lang="en-CA" sz="1400" dirty="0"/>
              <a:t> français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9572AB6-6AA4-3AC0-6319-9D4138F9371F}"/>
              </a:ext>
            </a:extLst>
          </p:cNvPr>
          <p:cNvSpPr txBox="1">
            <a:spLocks/>
          </p:cNvSpPr>
          <p:nvPr/>
        </p:nvSpPr>
        <p:spPr>
          <a:xfrm>
            <a:off x="998220" y="2132104"/>
            <a:ext cx="10702042" cy="525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000"/>
              <a:t>Portrait des données </a:t>
            </a:r>
            <a:r>
              <a:rPr lang="en-CA" sz="2000" err="1"/>
              <a:t>recueillies</a:t>
            </a:r>
            <a:r>
              <a:rPr lang="en-CA" sz="2000"/>
              <a:t> par les </a:t>
            </a:r>
            <a:r>
              <a:rPr lang="en-CA" sz="2000" err="1"/>
              <a:t>organismes</a:t>
            </a:r>
            <a:r>
              <a:rPr lang="en-CA" sz="2000"/>
              <a:t> de </a:t>
            </a:r>
            <a:r>
              <a:rPr lang="en-CA" sz="2000" err="1"/>
              <a:t>réglementation</a:t>
            </a:r>
            <a:r>
              <a:rPr lang="en-CA" sz="2000"/>
              <a:t> </a:t>
            </a:r>
            <a:r>
              <a:rPr lang="en-CA" sz="2000" err="1"/>
              <a:t>provinciaux</a:t>
            </a:r>
            <a:r>
              <a:rPr lang="en-CA" sz="2000"/>
              <a:t> et </a:t>
            </a:r>
            <a:r>
              <a:rPr lang="en-CA" sz="2000" err="1"/>
              <a:t>territoriaux</a:t>
            </a:r>
            <a:br>
              <a:rPr lang="en-CA" sz="2000" b="0" cap="none">
                <a:effectLst/>
              </a:rPr>
            </a:br>
            <a:r>
              <a:rPr lang="en-US" sz="2000"/>
              <a:t>  </a:t>
            </a:r>
          </a:p>
          <a:p>
            <a:pPr algn="ctr"/>
            <a:endParaRPr lang="en-US" err="1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F4BB652-F421-DA69-C305-6A4BA5B39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07" y="5530681"/>
            <a:ext cx="2878147" cy="83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SF">
            <a:extLst>
              <a:ext uri="{FF2B5EF4-FFF2-40B4-BE49-F238E27FC236}">
                <a16:creationId xmlns:a16="http://schemas.microsoft.com/office/drawing/2014/main" id="{C77D25CE-BA66-A9BA-B780-DF8AB68C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46" y="5488271"/>
            <a:ext cx="2095500" cy="7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CC55DA-FE32-B2F7-50F9-67F339A9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629" y="6492875"/>
            <a:ext cx="1774371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</a:t>
            </a:fld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F09BA-8E32-C4BB-E6F8-C1ACA87AEA1F}"/>
              </a:ext>
            </a:extLst>
          </p:cNvPr>
          <p:cNvSpPr txBox="1">
            <a:spLocks/>
          </p:cNvSpPr>
          <p:nvPr/>
        </p:nvSpPr>
        <p:spPr>
          <a:xfrm>
            <a:off x="700515" y="3488943"/>
            <a:ext cx="11260184" cy="843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CA" sz="3300" dirty="0">
                <a:solidFill>
                  <a:schemeClr val="accent2">
                    <a:lumMod val="50000"/>
                  </a:schemeClr>
                </a:solidFill>
              </a:rPr>
              <a:t>CAPTURING Health Professionals’ Language Capacity in Canada:</a:t>
            </a:r>
            <a:br>
              <a:rPr lang="en-CA" sz="3300" dirty="0">
                <a:highlight>
                  <a:srgbClr val="FFFF00"/>
                </a:highlight>
              </a:rPr>
            </a:br>
            <a:endParaRPr lang="en-CA" sz="3300" dirty="0">
              <a:highlight>
                <a:srgbClr val="FF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77F2F-83C8-ED1C-BF4C-4E77CA2153E4}"/>
              </a:ext>
            </a:extLst>
          </p:cNvPr>
          <p:cNvSpPr txBox="1">
            <a:spLocks/>
          </p:cNvSpPr>
          <p:nvPr/>
        </p:nvSpPr>
        <p:spPr>
          <a:xfrm>
            <a:off x="1125058" y="4052577"/>
            <a:ext cx="10411097" cy="525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000" dirty="0"/>
              <a:t>The landscape of registry data collected by provincial/territorial regulatory authorities</a:t>
            </a:r>
            <a:endParaRPr lang="en-US" sz="20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49EB45E-D452-123D-689F-859B6F74A515}"/>
              </a:ext>
            </a:extLst>
          </p:cNvPr>
          <p:cNvSpPr txBox="1">
            <a:spLocks/>
          </p:cNvSpPr>
          <p:nvPr/>
        </p:nvSpPr>
        <p:spPr>
          <a:xfrm>
            <a:off x="1961320" y="6492875"/>
            <a:ext cx="8269357" cy="365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CA" sz="1200" dirty="0"/>
              <a:t>November 2025 Novembre, Lang Health</a:t>
            </a:r>
          </a:p>
        </p:txBody>
      </p:sp>
    </p:spTree>
    <p:extLst>
      <p:ext uri="{BB962C8B-B14F-4D97-AF65-F5344CB8AC3E}">
        <p14:creationId xmlns:p14="http://schemas.microsoft.com/office/powerpoint/2010/main" val="238849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09EBFF-DCCC-742D-91C3-41FF43FAD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C49974-5A26-67C3-0DCF-4F750AD8E26B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68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Étude de </a:t>
            </a:r>
            <a:r>
              <a:rPr lang="en-CA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suivi</a:t>
            </a:r>
            <a:r>
              <a:rPr lang="en-CA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 | </a:t>
            </a:r>
            <a:r>
              <a:rPr lang="en-CA" dirty="0">
                <a:solidFill>
                  <a:schemeClr val="accent2">
                    <a:lumMod val="50000"/>
                  </a:schemeClr>
                </a:solidFill>
                <a:latin typeface="Tenorite"/>
              </a:rPr>
              <a:t>FOLLOW</a:t>
            </a:r>
            <a:r>
              <a:rPr kumimoji="0" lang="en-CA" b="0" i="0" u="none" strike="noStrike" kern="1200" cap="all" spc="15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 UP study (2024/25)</a:t>
            </a:r>
            <a:endParaRPr lang="en-CA" b="0" i="0" u="none" strike="noStrike" kern="1200" cap="all" spc="15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39A71E5-F4C9-503E-4B67-F03E0BB57C87}"/>
              </a:ext>
            </a:extLst>
          </p:cNvPr>
          <p:cNvSpPr txBox="1">
            <a:spLocks/>
          </p:cNvSpPr>
          <p:nvPr/>
        </p:nvSpPr>
        <p:spPr>
          <a:xfrm>
            <a:off x="6141982" y="1481277"/>
            <a:ext cx="5745219" cy="20914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0" indent="-285750">
              <a:lnSpc>
                <a:spcPct val="108000"/>
              </a:lnSpc>
            </a:pPr>
            <a:r>
              <a:rPr lang="en-CA" sz="1800" b="1" dirty="0">
                <a:solidFill>
                  <a:schemeClr val="tx1"/>
                </a:solidFill>
                <a:ea typeface="+mn-lt"/>
                <a:cs typeface="+mn-lt"/>
              </a:rPr>
              <a:t>Study overview:  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to assess changes in data collected and made public since 2017</a:t>
            </a:r>
          </a:p>
          <a:p>
            <a:pPr marL="1028700" lvl="1" indent="-342900">
              <a:lnSpc>
                <a:spcPct val="108000"/>
              </a:lnSpc>
              <a:buFont typeface="Arial" panose="020B0604020202020204" pitchFamily="34" charset="0"/>
              <a:buAutoNum type="arabicPeriod"/>
            </a:pPr>
            <a:r>
              <a:rPr lang="en-CA" sz="1800" b="1" dirty="0">
                <a:solidFill>
                  <a:schemeClr val="tx1"/>
                </a:solidFill>
                <a:ea typeface="+mn-lt"/>
                <a:cs typeface="+mn-lt"/>
              </a:rPr>
              <a:t>Data collected 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on language capacity of professions</a:t>
            </a:r>
          </a:p>
          <a:p>
            <a:pPr marL="1028700" lvl="1" indent="-342900">
              <a:lnSpc>
                <a:spcPct val="108000"/>
              </a:lnSpc>
              <a:buFont typeface="Arial" panose="020B0604020202020204" pitchFamily="34" charset="0"/>
              <a:buAutoNum type="arabicPeriod"/>
            </a:pPr>
            <a:r>
              <a:rPr lang="en-CA" sz="1800" b="1" dirty="0">
                <a:solidFill>
                  <a:schemeClr val="tx1"/>
                </a:solidFill>
                <a:ea typeface="+mn-lt"/>
                <a:cs typeface="+mn-lt"/>
              </a:rPr>
              <a:t>Types of data 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being collected </a:t>
            </a:r>
          </a:p>
          <a:p>
            <a:pPr marL="1028700" lvl="1" indent="-342900">
              <a:lnSpc>
                <a:spcPct val="108000"/>
              </a:lnSpc>
              <a:buFont typeface="Arial" panose="020B0604020202020204" pitchFamily="34" charset="0"/>
              <a:buAutoNum type="arabicPeriod"/>
            </a:pPr>
            <a:r>
              <a:rPr lang="en-CA" sz="1800" b="1" dirty="0">
                <a:solidFill>
                  <a:schemeClr val="tx1"/>
                </a:solidFill>
                <a:ea typeface="+mn-lt"/>
                <a:cs typeface="+mn-lt"/>
              </a:rPr>
              <a:t>Availability 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of publicly accessible linguistic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chemeClr val="tx1"/>
                </a:solidFill>
                <a:sym typeface="Commissioner"/>
              </a:rPr>
              <a:t>Key Findings</a:t>
            </a:r>
            <a:r>
              <a:rPr lang="en-CA" sz="1800" dirty="0">
                <a:solidFill>
                  <a:schemeClr val="tx1"/>
                </a:solidFill>
                <a:sym typeface="Commissioner"/>
              </a:rPr>
              <a:t>: greater </a:t>
            </a:r>
            <a:r>
              <a:rPr lang="en-CA" sz="1800" dirty="0">
                <a:solidFill>
                  <a:schemeClr val="tx1"/>
                </a:solidFill>
              </a:rPr>
              <a:t>data collection but some retrenchment of public availability &amp; there is remarkable variability across profession and jurisdiction</a:t>
            </a: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F85CB9A8-CBF3-3E4B-C7B6-8B9D19388117}"/>
              </a:ext>
            </a:extLst>
          </p:cNvPr>
          <p:cNvSpPr txBox="1">
            <a:spLocks/>
          </p:cNvSpPr>
          <p:nvPr/>
        </p:nvSpPr>
        <p:spPr>
          <a:xfrm>
            <a:off x="5870520" y="6472806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z="1400" smtClean="0"/>
              <a:pPr/>
              <a:t>10</a:t>
            </a:fld>
            <a:endParaRPr lang="en-US"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7937AD-FE8F-EEDD-7F3E-060B8A92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71" y="6164792"/>
            <a:ext cx="2623930" cy="7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SF">
            <a:extLst>
              <a:ext uri="{FF2B5EF4-FFF2-40B4-BE49-F238E27FC236}">
                <a16:creationId xmlns:a16="http://schemas.microsoft.com/office/drawing/2014/main" id="{2E659C4A-287D-11E5-5675-1BD765BF2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6215768"/>
            <a:ext cx="1875471" cy="62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C69AB1-83C9-A362-7B4F-6ED53FEB2B86}"/>
              </a:ext>
            </a:extLst>
          </p:cNvPr>
          <p:cNvSpPr txBox="1">
            <a:spLocks/>
          </p:cNvSpPr>
          <p:nvPr/>
        </p:nvSpPr>
        <p:spPr>
          <a:xfrm>
            <a:off x="304799" y="1481277"/>
            <a:ext cx="5551842" cy="20914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r>
              <a:rPr lang="en-CA" sz="1800" b="1" dirty="0">
                <a:solidFill>
                  <a:schemeClr val="tx1"/>
                </a:solidFill>
                <a:ea typeface="+mn-lt"/>
                <a:cs typeface="+mn-lt"/>
              </a:rPr>
              <a:t>Aperçu de </a:t>
            </a:r>
            <a:r>
              <a:rPr lang="en-CA" sz="1800" b="1" dirty="0" err="1">
                <a:solidFill>
                  <a:schemeClr val="tx1"/>
                </a:solidFill>
                <a:ea typeface="+mn-lt"/>
                <a:cs typeface="+mn-lt"/>
              </a:rPr>
              <a:t>l'étude</a:t>
            </a:r>
            <a:r>
              <a:rPr lang="en-CA" sz="18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: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évaluer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les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changements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dans les données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collectées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et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rendues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publiques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depuis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2017</a:t>
            </a:r>
          </a:p>
          <a:p>
            <a:pPr marL="1028700" lvl="1" indent="-342900">
              <a:lnSpc>
                <a:spcPct val="108000"/>
              </a:lnSpc>
              <a:buFont typeface="Arial" panose="020B0604020202020204" pitchFamily="34" charset="0"/>
              <a:buAutoNum type="arabicPeriod"/>
            </a:pPr>
            <a:r>
              <a:rPr lang="en-CA" sz="1800" b="1" dirty="0">
                <a:solidFill>
                  <a:schemeClr val="tx1"/>
                </a:solidFill>
                <a:ea typeface="+mn-lt"/>
                <a:cs typeface="+mn-lt"/>
              </a:rPr>
              <a:t>Données </a:t>
            </a:r>
            <a:r>
              <a:rPr lang="en-CA" sz="1800" b="1" dirty="0" err="1">
                <a:solidFill>
                  <a:schemeClr val="tx1"/>
                </a:solidFill>
                <a:ea typeface="+mn-lt"/>
                <a:cs typeface="+mn-lt"/>
              </a:rPr>
              <a:t>collectées</a:t>
            </a:r>
            <a:r>
              <a:rPr lang="en-CA" sz="18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sur les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compétences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linguistiques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des professions</a:t>
            </a:r>
          </a:p>
          <a:p>
            <a:pPr marL="1028700" lvl="1" indent="-342900">
              <a:lnSpc>
                <a:spcPct val="108000"/>
              </a:lnSpc>
              <a:buFont typeface="Arial" panose="020B0604020202020204" pitchFamily="34" charset="0"/>
              <a:buAutoNum type="arabicPeriod"/>
            </a:pPr>
            <a:r>
              <a:rPr lang="en-CA" sz="1800" b="1" dirty="0">
                <a:solidFill>
                  <a:schemeClr val="tx1"/>
                </a:solidFill>
                <a:ea typeface="+mn-lt"/>
                <a:cs typeface="+mn-lt"/>
              </a:rPr>
              <a:t>Types de données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collectées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</a:p>
          <a:p>
            <a:pPr marL="1028700" lvl="1" indent="-342900">
              <a:lnSpc>
                <a:spcPct val="108000"/>
              </a:lnSpc>
              <a:buFont typeface="Arial" panose="020B0604020202020204" pitchFamily="34" charset="0"/>
              <a:buAutoNum type="arabicPeriod"/>
            </a:pPr>
            <a:r>
              <a:rPr lang="en-CA" sz="1800" b="1" dirty="0" err="1">
                <a:solidFill>
                  <a:schemeClr val="tx1"/>
                </a:solidFill>
                <a:ea typeface="+mn-lt"/>
                <a:cs typeface="+mn-lt"/>
              </a:rPr>
              <a:t>Disponibilité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des données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linguistiques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accessibles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au public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chemeClr val="tx1"/>
                </a:solidFill>
                <a:ea typeface="+mn-lt"/>
                <a:cs typeface="+mn-lt"/>
              </a:rPr>
              <a:t>Conclusions </a:t>
            </a:r>
            <a:r>
              <a:rPr lang="en-CA" sz="1800" b="1" dirty="0" err="1">
                <a:solidFill>
                  <a:schemeClr val="tx1"/>
                </a:solidFill>
                <a:ea typeface="+mn-lt"/>
                <a:cs typeface="+mn-lt"/>
              </a:rPr>
              <a:t>principales</a:t>
            </a:r>
            <a:r>
              <a:rPr lang="en-CA" sz="1800" b="1" dirty="0">
                <a:solidFill>
                  <a:schemeClr val="tx1"/>
                </a:solidFill>
                <a:ea typeface="+mn-lt"/>
                <a:cs typeface="+mn-lt"/>
              </a:rPr>
              <a:t> : 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augmentation de la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collecte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de données,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mais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certain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recul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leur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accessibilité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au public, et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variabilité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remarquable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selon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les professions et les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juridictions</a:t>
            </a:r>
            <a:endParaRPr lang="en-CA" sz="1800" dirty="0">
              <a:solidFill>
                <a:schemeClr val="tx1"/>
              </a:solidFill>
              <a:ea typeface="+mn-lt"/>
              <a:cs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AE314C-9906-8F17-FC4B-AB4B597AB408}"/>
              </a:ext>
            </a:extLst>
          </p:cNvPr>
          <p:cNvGrpSpPr/>
          <p:nvPr/>
        </p:nvGrpSpPr>
        <p:grpSpPr>
          <a:xfrm>
            <a:off x="11787" y="158554"/>
            <a:ext cx="1343804" cy="1057141"/>
            <a:chOff x="7878315" y="1719905"/>
            <a:chExt cx="3704512" cy="2755896"/>
          </a:xfrm>
        </p:grpSpPr>
        <p:sp>
          <p:nvSpPr>
            <p:cNvPr id="10" name="Google Shape;866;p41">
              <a:extLst>
                <a:ext uri="{FF2B5EF4-FFF2-40B4-BE49-F238E27FC236}">
                  <a16:creationId xmlns:a16="http://schemas.microsoft.com/office/drawing/2014/main" id="{DD822009-F4B4-B9B6-EAAF-DA9A153471A5}"/>
                </a:ext>
              </a:extLst>
            </p:cNvPr>
            <p:cNvSpPr txBox="1">
              <a:spLocks/>
            </p:cNvSpPr>
            <p:nvPr/>
          </p:nvSpPr>
          <p:spPr>
            <a:xfrm>
              <a:off x="7878315" y="4028201"/>
              <a:ext cx="3704512" cy="4476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CA" sz="800">
                  <a:latin typeface="+mj-lt"/>
                </a:rPr>
                <a:t>RECHERCHE | RESEARCH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B64C2A-8DAA-89DC-02E6-B332AAD34C3F}"/>
                </a:ext>
              </a:extLst>
            </p:cNvPr>
            <p:cNvGrpSpPr/>
            <p:nvPr/>
          </p:nvGrpSpPr>
          <p:grpSpPr>
            <a:xfrm>
              <a:off x="8821885" y="1719905"/>
              <a:ext cx="1805857" cy="1817352"/>
              <a:chOff x="8821886" y="2718257"/>
              <a:chExt cx="819000" cy="819000"/>
            </a:xfrm>
          </p:grpSpPr>
          <p:sp>
            <p:nvSpPr>
              <p:cNvPr id="12" name="Google Shape;868;p41">
                <a:extLst>
                  <a:ext uri="{FF2B5EF4-FFF2-40B4-BE49-F238E27FC236}">
                    <a16:creationId xmlns:a16="http://schemas.microsoft.com/office/drawing/2014/main" id="{C277F62F-65A5-C7CC-0303-95C4EA19FDBA}"/>
                  </a:ext>
                </a:extLst>
              </p:cNvPr>
              <p:cNvSpPr/>
              <p:nvPr/>
            </p:nvSpPr>
            <p:spPr>
              <a:xfrm>
                <a:off x="8821886" y="2718257"/>
                <a:ext cx="819000" cy="819000"/>
              </a:xfrm>
              <a:prstGeom prst="ellipse">
                <a:avLst/>
              </a:prstGeom>
              <a:solidFill>
                <a:srgbClr val="E7D2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missioner"/>
                  <a:ea typeface="Commissioner"/>
                  <a:cs typeface="Commissioner"/>
                  <a:sym typeface="Commissioner"/>
                </a:endParaRPr>
              </a:p>
            </p:txBody>
          </p:sp>
          <p:sp>
            <p:nvSpPr>
              <p:cNvPr id="13" name="Google Shape;873;p41">
                <a:extLst>
                  <a:ext uri="{FF2B5EF4-FFF2-40B4-BE49-F238E27FC236}">
                    <a16:creationId xmlns:a16="http://schemas.microsoft.com/office/drawing/2014/main" id="{104577E6-B5AA-0940-CB03-69C2B1BCD897}"/>
                  </a:ext>
                </a:extLst>
              </p:cNvPr>
              <p:cNvSpPr/>
              <p:nvPr/>
            </p:nvSpPr>
            <p:spPr>
              <a:xfrm>
                <a:off x="9023599" y="2957440"/>
                <a:ext cx="415554" cy="340642"/>
              </a:xfrm>
              <a:custGeom>
                <a:avLst/>
                <a:gdLst/>
                <a:ahLst/>
                <a:cxnLst/>
                <a:rect l="l" t="t" r="r" b="b"/>
                <a:pathLst>
                  <a:path w="11967" h="9809" extrusionOk="0">
                    <a:moveTo>
                      <a:pt x="8309" y="358"/>
                    </a:moveTo>
                    <a:cubicBezTo>
                      <a:pt x="8940" y="358"/>
                      <a:pt x="9663" y="469"/>
                      <a:pt x="10418" y="796"/>
                    </a:cubicBezTo>
                    <a:lnTo>
                      <a:pt x="10418" y="7796"/>
                    </a:lnTo>
                    <a:cubicBezTo>
                      <a:pt x="9723" y="7513"/>
                      <a:pt x="8997" y="7381"/>
                      <a:pt x="8289" y="7381"/>
                    </a:cubicBezTo>
                    <a:cubicBezTo>
                      <a:pt x="7542" y="7381"/>
                      <a:pt x="6816" y="7527"/>
                      <a:pt x="6168" y="7796"/>
                    </a:cubicBezTo>
                    <a:lnTo>
                      <a:pt x="6168" y="796"/>
                    </a:lnTo>
                    <a:cubicBezTo>
                      <a:pt x="6430" y="676"/>
                      <a:pt x="7238" y="358"/>
                      <a:pt x="8309" y="358"/>
                    </a:cubicBezTo>
                    <a:close/>
                    <a:moveTo>
                      <a:pt x="3700" y="358"/>
                    </a:moveTo>
                    <a:cubicBezTo>
                      <a:pt x="4458" y="358"/>
                      <a:pt x="5191" y="513"/>
                      <a:pt x="5823" y="796"/>
                    </a:cubicBezTo>
                    <a:cubicBezTo>
                      <a:pt x="5811" y="1677"/>
                      <a:pt x="5811" y="6761"/>
                      <a:pt x="5811" y="7796"/>
                    </a:cubicBezTo>
                    <a:cubicBezTo>
                      <a:pt x="5418" y="7642"/>
                      <a:pt x="4656" y="7392"/>
                      <a:pt x="3668" y="7392"/>
                    </a:cubicBezTo>
                    <a:cubicBezTo>
                      <a:pt x="2929" y="7392"/>
                      <a:pt x="2215" y="7523"/>
                      <a:pt x="1548" y="7808"/>
                    </a:cubicBezTo>
                    <a:lnTo>
                      <a:pt x="1548" y="3867"/>
                    </a:lnTo>
                    <a:cubicBezTo>
                      <a:pt x="1548" y="3760"/>
                      <a:pt x="1477" y="3689"/>
                      <a:pt x="1370" y="3689"/>
                    </a:cubicBezTo>
                    <a:cubicBezTo>
                      <a:pt x="1262" y="3689"/>
                      <a:pt x="1191" y="3760"/>
                      <a:pt x="1191" y="3867"/>
                    </a:cubicBezTo>
                    <a:lnTo>
                      <a:pt x="1191" y="7987"/>
                    </a:lnTo>
                    <a:cubicBezTo>
                      <a:pt x="1191" y="8118"/>
                      <a:pt x="1298" y="8225"/>
                      <a:pt x="1429" y="8225"/>
                    </a:cubicBezTo>
                    <a:cubicBezTo>
                      <a:pt x="1465" y="8225"/>
                      <a:pt x="1489" y="8225"/>
                      <a:pt x="1524" y="8213"/>
                    </a:cubicBezTo>
                    <a:cubicBezTo>
                      <a:pt x="2203" y="7916"/>
                      <a:pt x="2917" y="7761"/>
                      <a:pt x="3656" y="7761"/>
                    </a:cubicBezTo>
                    <a:cubicBezTo>
                      <a:pt x="4715" y="7761"/>
                      <a:pt x="5537" y="8070"/>
                      <a:pt x="5799" y="8189"/>
                    </a:cubicBezTo>
                    <a:lnTo>
                      <a:pt x="5799" y="8606"/>
                    </a:lnTo>
                    <a:lnTo>
                      <a:pt x="417" y="8606"/>
                    </a:lnTo>
                    <a:cubicBezTo>
                      <a:pt x="381" y="8606"/>
                      <a:pt x="358" y="8582"/>
                      <a:pt x="358" y="8547"/>
                    </a:cubicBezTo>
                    <a:lnTo>
                      <a:pt x="358" y="1248"/>
                    </a:lnTo>
                    <a:cubicBezTo>
                      <a:pt x="358" y="1212"/>
                      <a:pt x="381" y="1188"/>
                      <a:pt x="417" y="1188"/>
                    </a:cubicBezTo>
                    <a:lnTo>
                      <a:pt x="1203" y="1188"/>
                    </a:lnTo>
                    <a:lnTo>
                      <a:pt x="1203" y="3153"/>
                    </a:lnTo>
                    <a:cubicBezTo>
                      <a:pt x="1203" y="3248"/>
                      <a:pt x="1274" y="3332"/>
                      <a:pt x="1382" y="3332"/>
                    </a:cubicBezTo>
                    <a:cubicBezTo>
                      <a:pt x="1489" y="3332"/>
                      <a:pt x="1560" y="3248"/>
                      <a:pt x="1560" y="3153"/>
                    </a:cubicBezTo>
                    <a:lnTo>
                      <a:pt x="1560" y="796"/>
                    </a:lnTo>
                    <a:cubicBezTo>
                      <a:pt x="2253" y="495"/>
                      <a:pt x="2987" y="358"/>
                      <a:pt x="3700" y="358"/>
                    </a:cubicBezTo>
                    <a:close/>
                    <a:moveTo>
                      <a:pt x="6608" y="7987"/>
                    </a:moveTo>
                    <a:lnTo>
                      <a:pt x="6608" y="9249"/>
                    </a:lnTo>
                    <a:lnTo>
                      <a:pt x="6501" y="9166"/>
                    </a:lnTo>
                    <a:cubicBezTo>
                      <a:pt x="6471" y="9136"/>
                      <a:pt x="6430" y="9121"/>
                      <a:pt x="6390" y="9121"/>
                    </a:cubicBezTo>
                    <a:cubicBezTo>
                      <a:pt x="6349" y="9121"/>
                      <a:pt x="6311" y="9136"/>
                      <a:pt x="6287" y="9166"/>
                    </a:cubicBezTo>
                    <a:lnTo>
                      <a:pt x="6168" y="9261"/>
                    </a:lnTo>
                    <a:lnTo>
                      <a:pt x="6168" y="8166"/>
                    </a:lnTo>
                    <a:cubicBezTo>
                      <a:pt x="6251" y="8118"/>
                      <a:pt x="6418" y="8058"/>
                      <a:pt x="6608" y="7987"/>
                    </a:cubicBezTo>
                    <a:close/>
                    <a:moveTo>
                      <a:pt x="8273" y="0"/>
                    </a:moveTo>
                    <a:cubicBezTo>
                      <a:pt x="7438" y="0"/>
                      <a:pt x="6643" y="178"/>
                      <a:pt x="5989" y="486"/>
                    </a:cubicBezTo>
                    <a:cubicBezTo>
                      <a:pt x="5715" y="367"/>
                      <a:pt x="4858" y="10"/>
                      <a:pt x="3668" y="10"/>
                    </a:cubicBezTo>
                    <a:cubicBezTo>
                      <a:pt x="2858" y="10"/>
                      <a:pt x="2072" y="176"/>
                      <a:pt x="1322" y="510"/>
                    </a:cubicBezTo>
                    <a:cubicBezTo>
                      <a:pt x="1143" y="593"/>
                      <a:pt x="1191" y="796"/>
                      <a:pt x="1191" y="843"/>
                    </a:cubicBezTo>
                    <a:lnTo>
                      <a:pt x="405" y="843"/>
                    </a:lnTo>
                    <a:cubicBezTo>
                      <a:pt x="179" y="843"/>
                      <a:pt x="0" y="1022"/>
                      <a:pt x="0" y="1248"/>
                    </a:cubicBezTo>
                    <a:lnTo>
                      <a:pt x="0" y="8535"/>
                    </a:lnTo>
                    <a:cubicBezTo>
                      <a:pt x="0" y="8761"/>
                      <a:pt x="179" y="8939"/>
                      <a:pt x="405" y="8939"/>
                    </a:cubicBezTo>
                    <a:lnTo>
                      <a:pt x="5811" y="8939"/>
                    </a:lnTo>
                    <a:lnTo>
                      <a:pt x="5811" y="9630"/>
                    </a:lnTo>
                    <a:cubicBezTo>
                      <a:pt x="5811" y="9740"/>
                      <a:pt x="5889" y="9808"/>
                      <a:pt x="5977" y="9808"/>
                    </a:cubicBezTo>
                    <a:cubicBezTo>
                      <a:pt x="6013" y="9808"/>
                      <a:pt x="6050" y="9797"/>
                      <a:pt x="6084" y="9773"/>
                    </a:cubicBezTo>
                    <a:lnTo>
                      <a:pt x="6382" y="9535"/>
                    </a:lnTo>
                    <a:cubicBezTo>
                      <a:pt x="6656" y="9737"/>
                      <a:pt x="6668" y="9809"/>
                      <a:pt x="6787" y="9809"/>
                    </a:cubicBezTo>
                    <a:cubicBezTo>
                      <a:pt x="6894" y="9809"/>
                      <a:pt x="6966" y="9737"/>
                      <a:pt x="6966" y="9630"/>
                    </a:cubicBezTo>
                    <a:lnTo>
                      <a:pt x="6966" y="8939"/>
                    </a:lnTo>
                    <a:lnTo>
                      <a:pt x="9335" y="8939"/>
                    </a:lnTo>
                    <a:cubicBezTo>
                      <a:pt x="9442" y="8939"/>
                      <a:pt x="9513" y="8856"/>
                      <a:pt x="9513" y="8761"/>
                    </a:cubicBezTo>
                    <a:cubicBezTo>
                      <a:pt x="9513" y="8654"/>
                      <a:pt x="9442" y="8582"/>
                      <a:pt x="9335" y="8582"/>
                    </a:cubicBezTo>
                    <a:lnTo>
                      <a:pt x="6966" y="8582"/>
                    </a:lnTo>
                    <a:lnTo>
                      <a:pt x="6966" y="7892"/>
                    </a:lnTo>
                    <a:cubicBezTo>
                      <a:pt x="7400" y="7783"/>
                      <a:pt x="7847" y="7728"/>
                      <a:pt x="8295" y="7728"/>
                    </a:cubicBezTo>
                    <a:cubicBezTo>
                      <a:pt x="9025" y="7728"/>
                      <a:pt x="9760" y="7875"/>
                      <a:pt x="10454" y="8177"/>
                    </a:cubicBezTo>
                    <a:cubicBezTo>
                      <a:pt x="10483" y="8192"/>
                      <a:pt x="10514" y="8199"/>
                      <a:pt x="10544" y="8199"/>
                    </a:cubicBezTo>
                    <a:cubicBezTo>
                      <a:pt x="10662" y="8199"/>
                      <a:pt x="10776" y="8096"/>
                      <a:pt x="10776" y="7963"/>
                    </a:cubicBezTo>
                    <a:lnTo>
                      <a:pt x="10776" y="1177"/>
                    </a:lnTo>
                    <a:lnTo>
                      <a:pt x="11561" y="1177"/>
                    </a:lnTo>
                    <a:cubicBezTo>
                      <a:pt x="11597" y="1177"/>
                      <a:pt x="11621" y="1212"/>
                      <a:pt x="11621" y="1236"/>
                    </a:cubicBezTo>
                    <a:lnTo>
                      <a:pt x="11621" y="8535"/>
                    </a:lnTo>
                    <a:cubicBezTo>
                      <a:pt x="11621" y="8570"/>
                      <a:pt x="11597" y="8594"/>
                      <a:pt x="11561" y="8594"/>
                    </a:cubicBezTo>
                    <a:lnTo>
                      <a:pt x="10049" y="8594"/>
                    </a:lnTo>
                    <a:cubicBezTo>
                      <a:pt x="9942" y="8594"/>
                      <a:pt x="9871" y="8666"/>
                      <a:pt x="9871" y="8773"/>
                    </a:cubicBezTo>
                    <a:cubicBezTo>
                      <a:pt x="9871" y="8880"/>
                      <a:pt x="9942" y="8951"/>
                      <a:pt x="10049" y="8951"/>
                    </a:cubicBezTo>
                    <a:lnTo>
                      <a:pt x="11561" y="8951"/>
                    </a:lnTo>
                    <a:cubicBezTo>
                      <a:pt x="11788" y="8951"/>
                      <a:pt x="11966" y="8773"/>
                      <a:pt x="11966" y="8547"/>
                    </a:cubicBezTo>
                    <a:lnTo>
                      <a:pt x="11966" y="1236"/>
                    </a:lnTo>
                    <a:cubicBezTo>
                      <a:pt x="11954" y="998"/>
                      <a:pt x="11776" y="831"/>
                      <a:pt x="11549" y="831"/>
                    </a:cubicBezTo>
                    <a:lnTo>
                      <a:pt x="10764" y="831"/>
                    </a:lnTo>
                    <a:cubicBezTo>
                      <a:pt x="10752" y="784"/>
                      <a:pt x="10811" y="581"/>
                      <a:pt x="10633" y="498"/>
                    </a:cubicBezTo>
                    <a:cubicBezTo>
                      <a:pt x="9864" y="154"/>
                      <a:pt x="9051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47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45650-3906-27D1-E872-96B43F964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hart with different colored squares&#10;&#10;AI-generated content may be incorrect.">
            <a:extLst>
              <a:ext uri="{FF2B5EF4-FFF2-40B4-BE49-F238E27FC236}">
                <a16:creationId xmlns:a16="http://schemas.microsoft.com/office/drawing/2014/main" id="{7C4E1874-B11F-55F4-0067-D1E88242EE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6" r="598" b="1527"/>
          <a:stretch>
            <a:fillRect/>
          </a:stretch>
        </p:blipFill>
        <p:spPr>
          <a:xfrm>
            <a:off x="628678" y="842236"/>
            <a:ext cx="10929327" cy="5853159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71B8B202-122C-A00B-6C42-DD4DEA14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" y="485505"/>
            <a:ext cx="12193020" cy="350186"/>
          </a:xfrm>
        </p:spPr>
        <p:txBody>
          <a:bodyPr anchor="ctr">
            <a:noAutofit/>
          </a:bodyPr>
          <a:lstStyle/>
          <a:p>
            <a:pPr algn="ctr"/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2024-25 Données </a:t>
            </a:r>
            <a:r>
              <a:rPr lang="en-US" sz="28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linguistiques</a:t>
            </a:r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 </a:t>
            </a:r>
            <a:r>
              <a:rPr lang="en-US" sz="28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collectées</a:t>
            </a:r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 et </a:t>
            </a:r>
            <a:r>
              <a:rPr lang="en-US" sz="28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accessibilité</a:t>
            </a:r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 </a:t>
            </a:r>
            <a:r>
              <a:rPr lang="en-US" sz="28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publique</a:t>
            </a:r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  <a:ea typeface="+mj-lt"/>
                <a:cs typeface="+mj-lt"/>
              </a:rPr>
              <a:t> </a:t>
            </a:r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|</a:t>
            </a:r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ptos Display"/>
              </a:rPr>
              <a:t> </a:t>
            </a:r>
            <a:r>
              <a:rPr lang="en-US" sz="2800" cap="all" spc="150" dirty="0">
                <a:solidFill>
                  <a:schemeClr val="accent2">
                    <a:lumMod val="50000"/>
                  </a:schemeClr>
                </a:solidFill>
                <a:latin typeface="Tenorite"/>
              </a:rPr>
              <a:t>Linguistic Data Collected &amp; public Accessibility</a:t>
            </a:r>
            <a:b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</a:br>
            <a:endParaRPr lang="en-US" sz="2800" cap="all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Tenorite"/>
            </a:endParaRPr>
          </a:p>
        </p:txBody>
      </p:sp>
      <p:sp>
        <p:nvSpPr>
          <p:cNvPr id="2" name="Slide Number Placeholder 12">
            <a:extLst>
              <a:ext uri="{FF2B5EF4-FFF2-40B4-BE49-F238E27FC236}">
                <a16:creationId xmlns:a16="http://schemas.microsoft.com/office/drawing/2014/main" id="{F5362EE3-D6AC-7FAE-8C8D-BFA81C02D87C}"/>
              </a:ext>
            </a:extLst>
          </p:cNvPr>
          <p:cNvSpPr txBox="1">
            <a:spLocks/>
          </p:cNvSpPr>
          <p:nvPr/>
        </p:nvSpPr>
        <p:spPr>
          <a:xfrm>
            <a:off x="5870520" y="6472806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10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489C4A-9D48-BE57-7557-1DF53003C0A0}"/>
              </a:ext>
            </a:extLst>
          </p:cNvPr>
          <p:cNvSpPr/>
          <p:nvPr/>
        </p:nvSpPr>
        <p:spPr>
          <a:xfrm>
            <a:off x="5229299" y="1113173"/>
            <a:ext cx="729265" cy="323394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D36372-5F8B-2857-C5D4-1C495CADA3AB}"/>
              </a:ext>
            </a:extLst>
          </p:cNvPr>
          <p:cNvSpPr/>
          <p:nvPr/>
        </p:nvSpPr>
        <p:spPr>
          <a:xfrm>
            <a:off x="576625" y="2824893"/>
            <a:ext cx="11041811" cy="33643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D5E86CA-A5F3-700A-C22E-17F8634F2750}"/>
              </a:ext>
            </a:extLst>
          </p:cNvPr>
          <p:cNvSpPr/>
          <p:nvPr/>
        </p:nvSpPr>
        <p:spPr>
          <a:xfrm>
            <a:off x="571994" y="3593509"/>
            <a:ext cx="11041811" cy="33643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127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9A1459-69F5-3B2B-E44A-6FC2C057303E}"/>
              </a:ext>
            </a:extLst>
          </p:cNvPr>
          <p:cNvSpPr txBox="1">
            <a:spLocks/>
          </p:cNvSpPr>
          <p:nvPr/>
        </p:nvSpPr>
        <p:spPr>
          <a:xfrm>
            <a:off x="1034075" y="253925"/>
            <a:ext cx="10834407" cy="1375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ea typeface="+mj-lt"/>
                <a:cs typeface="+mj-lt"/>
              </a:rPr>
              <a:t>Collecte</a:t>
            </a:r>
            <a:r>
              <a:rPr lang="en-CA" dirty="0">
                <a:solidFill>
                  <a:sysClr val="windowText" lastClr="000000">
                    <a:lumMod val="75000"/>
                    <a:lumOff val="25000"/>
                  </a:sysClr>
                </a:solidFill>
                <a:ea typeface="+mj-lt"/>
                <a:cs typeface="+mj-lt"/>
              </a:rPr>
              <a:t> et publication des données par </a:t>
            </a:r>
            <a:r>
              <a:rPr lang="en-CA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ea typeface="+mj-lt"/>
                <a:cs typeface="+mj-lt"/>
              </a:rPr>
              <a:t>organisme</a:t>
            </a:r>
            <a:r>
              <a:rPr lang="en-CA" dirty="0">
                <a:solidFill>
                  <a:sysClr val="windowText" lastClr="000000">
                    <a:lumMod val="75000"/>
                    <a:lumOff val="25000"/>
                  </a:sysClr>
                </a:solidFill>
                <a:ea typeface="+mj-lt"/>
                <a:cs typeface="+mj-lt"/>
              </a:rPr>
              <a:t> de </a:t>
            </a:r>
            <a:r>
              <a:rPr lang="en-CA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ea typeface="+mj-lt"/>
                <a:cs typeface="+mj-lt"/>
              </a:rPr>
              <a:t>réglementation</a:t>
            </a:r>
            <a:endParaRPr lang="en-US" dirty="0">
              <a:solidFill>
                <a:sysClr val="windowText" lastClr="000000">
                  <a:lumMod val="75000"/>
                  <a:lumOff val="25000"/>
                </a:sysClr>
              </a:solidFill>
              <a:ea typeface="+mj-lt"/>
              <a:cs typeface="+mj-lt"/>
            </a:endParaRPr>
          </a:p>
          <a:p>
            <a:pPr>
              <a:defRPr/>
            </a:pPr>
            <a:r>
              <a:rPr lang="en-CA" dirty="0">
                <a:solidFill>
                  <a:schemeClr val="accent2">
                    <a:lumMod val="50000"/>
                  </a:schemeClr>
                </a:solidFill>
                <a:latin typeface="Tenorite"/>
                <a:ea typeface="+mj-lt"/>
                <a:cs typeface="+mj-lt"/>
              </a:rPr>
              <a:t>Data</a:t>
            </a:r>
            <a:r>
              <a:rPr kumimoji="0" lang="en-CA" b="0" i="0" u="none" strike="noStrike" kern="1200" cap="all" spc="15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 collection and publication by regulatory authority</a:t>
            </a:r>
            <a:endParaRPr lang="en-US" b="0" i="0" u="none" strike="noStrike" kern="1200" cap="all" spc="15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ptos Display" panose="02110004020202020204"/>
            </a:endParaRPr>
          </a:p>
        </p:txBody>
      </p:sp>
      <p:sp>
        <p:nvSpPr>
          <p:cNvPr id="2" name="Slide Number Placeholder 12">
            <a:extLst>
              <a:ext uri="{FF2B5EF4-FFF2-40B4-BE49-F238E27FC236}">
                <a16:creationId xmlns:a16="http://schemas.microsoft.com/office/drawing/2014/main" id="{E57CDDD6-B1F7-FEE5-E383-6CC7C52D121E}"/>
              </a:ext>
            </a:extLst>
          </p:cNvPr>
          <p:cNvSpPr txBox="1">
            <a:spLocks/>
          </p:cNvSpPr>
          <p:nvPr/>
        </p:nvSpPr>
        <p:spPr>
          <a:xfrm>
            <a:off x="5870520" y="6472806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z="1400" smtClean="0"/>
              <a:pPr/>
              <a:t>12</a:t>
            </a:fld>
            <a:endParaRPr lang="en-US" sz="140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9960D3E-1482-F961-A1BB-92576805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53" y="6073487"/>
            <a:ext cx="2878147" cy="83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SF">
            <a:extLst>
              <a:ext uri="{FF2B5EF4-FFF2-40B4-BE49-F238E27FC236}">
                <a16:creationId xmlns:a16="http://schemas.microsoft.com/office/drawing/2014/main" id="{87192AFF-10DC-91C6-ABE0-003083B3B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1" y="6142106"/>
            <a:ext cx="2095500" cy="7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screenshot of a graph&#10;&#10;AI-generated content may be incorrect.">
            <a:extLst>
              <a:ext uri="{FF2B5EF4-FFF2-40B4-BE49-F238E27FC236}">
                <a16:creationId xmlns:a16="http://schemas.microsoft.com/office/drawing/2014/main" id="{A47D572F-7C67-1BC8-DDF7-AAD50DBB1F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45" t="3361" r="4863" b="3081"/>
          <a:stretch>
            <a:fillRect/>
          </a:stretch>
        </p:blipFill>
        <p:spPr>
          <a:xfrm rot="5400000">
            <a:off x="4371992" y="-1203326"/>
            <a:ext cx="3868072" cy="96458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BFF40DE-E59E-6A1F-6AE4-9A9B4906E7B2}"/>
              </a:ext>
            </a:extLst>
          </p:cNvPr>
          <p:cNvGrpSpPr/>
          <p:nvPr/>
        </p:nvGrpSpPr>
        <p:grpSpPr>
          <a:xfrm>
            <a:off x="11787" y="203377"/>
            <a:ext cx="1298981" cy="1012318"/>
            <a:chOff x="7878315" y="1719905"/>
            <a:chExt cx="3704512" cy="2755896"/>
          </a:xfrm>
        </p:grpSpPr>
        <p:sp>
          <p:nvSpPr>
            <p:cNvPr id="5" name="Google Shape;866;p41">
              <a:extLst>
                <a:ext uri="{FF2B5EF4-FFF2-40B4-BE49-F238E27FC236}">
                  <a16:creationId xmlns:a16="http://schemas.microsoft.com/office/drawing/2014/main" id="{34A594E2-AA07-7D24-428E-0EEE25511CD2}"/>
                </a:ext>
              </a:extLst>
            </p:cNvPr>
            <p:cNvSpPr txBox="1">
              <a:spLocks/>
            </p:cNvSpPr>
            <p:nvPr/>
          </p:nvSpPr>
          <p:spPr>
            <a:xfrm>
              <a:off x="7878315" y="4028201"/>
              <a:ext cx="3704512" cy="4476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CA" sz="800">
                  <a:latin typeface="+mj-lt"/>
                </a:rPr>
                <a:t>RECHERCHE | RESEARCH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011AEB-0821-EC1B-11CC-D9C443449A3C}"/>
                </a:ext>
              </a:extLst>
            </p:cNvPr>
            <p:cNvGrpSpPr/>
            <p:nvPr/>
          </p:nvGrpSpPr>
          <p:grpSpPr>
            <a:xfrm>
              <a:off x="8821885" y="1719905"/>
              <a:ext cx="1805857" cy="1817352"/>
              <a:chOff x="8821886" y="2718257"/>
              <a:chExt cx="819000" cy="819000"/>
            </a:xfrm>
          </p:grpSpPr>
          <p:sp>
            <p:nvSpPr>
              <p:cNvPr id="10" name="Google Shape;868;p41">
                <a:extLst>
                  <a:ext uri="{FF2B5EF4-FFF2-40B4-BE49-F238E27FC236}">
                    <a16:creationId xmlns:a16="http://schemas.microsoft.com/office/drawing/2014/main" id="{E856E307-7984-D714-DCD4-FE754A626A29}"/>
                  </a:ext>
                </a:extLst>
              </p:cNvPr>
              <p:cNvSpPr/>
              <p:nvPr/>
            </p:nvSpPr>
            <p:spPr>
              <a:xfrm>
                <a:off x="8821886" y="2718257"/>
                <a:ext cx="819000" cy="819000"/>
              </a:xfrm>
              <a:prstGeom prst="ellipse">
                <a:avLst/>
              </a:prstGeom>
              <a:solidFill>
                <a:srgbClr val="E7D2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missioner"/>
                  <a:ea typeface="Commissioner"/>
                  <a:cs typeface="Commissioner"/>
                  <a:sym typeface="Commissioner"/>
                </a:endParaRPr>
              </a:p>
            </p:txBody>
          </p:sp>
          <p:sp>
            <p:nvSpPr>
              <p:cNvPr id="11" name="Google Shape;873;p41">
                <a:extLst>
                  <a:ext uri="{FF2B5EF4-FFF2-40B4-BE49-F238E27FC236}">
                    <a16:creationId xmlns:a16="http://schemas.microsoft.com/office/drawing/2014/main" id="{11B5F455-4488-0D3F-7DA6-67FEEE0816D7}"/>
                  </a:ext>
                </a:extLst>
              </p:cNvPr>
              <p:cNvSpPr/>
              <p:nvPr/>
            </p:nvSpPr>
            <p:spPr>
              <a:xfrm>
                <a:off x="9023599" y="2957440"/>
                <a:ext cx="415554" cy="340642"/>
              </a:xfrm>
              <a:custGeom>
                <a:avLst/>
                <a:gdLst/>
                <a:ahLst/>
                <a:cxnLst/>
                <a:rect l="l" t="t" r="r" b="b"/>
                <a:pathLst>
                  <a:path w="11967" h="9809" extrusionOk="0">
                    <a:moveTo>
                      <a:pt x="8309" y="358"/>
                    </a:moveTo>
                    <a:cubicBezTo>
                      <a:pt x="8940" y="358"/>
                      <a:pt x="9663" y="469"/>
                      <a:pt x="10418" y="796"/>
                    </a:cubicBezTo>
                    <a:lnTo>
                      <a:pt x="10418" y="7796"/>
                    </a:lnTo>
                    <a:cubicBezTo>
                      <a:pt x="9723" y="7513"/>
                      <a:pt x="8997" y="7381"/>
                      <a:pt x="8289" y="7381"/>
                    </a:cubicBezTo>
                    <a:cubicBezTo>
                      <a:pt x="7542" y="7381"/>
                      <a:pt x="6816" y="7527"/>
                      <a:pt x="6168" y="7796"/>
                    </a:cubicBezTo>
                    <a:lnTo>
                      <a:pt x="6168" y="796"/>
                    </a:lnTo>
                    <a:cubicBezTo>
                      <a:pt x="6430" y="676"/>
                      <a:pt x="7238" y="358"/>
                      <a:pt x="8309" y="358"/>
                    </a:cubicBezTo>
                    <a:close/>
                    <a:moveTo>
                      <a:pt x="3700" y="358"/>
                    </a:moveTo>
                    <a:cubicBezTo>
                      <a:pt x="4458" y="358"/>
                      <a:pt x="5191" y="513"/>
                      <a:pt x="5823" y="796"/>
                    </a:cubicBezTo>
                    <a:cubicBezTo>
                      <a:pt x="5811" y="1677"/>
                      <a:pt x="5811" y="6761"/>
                      <a:pt x="5811" y="7796"/>
                    </a:cubicBezTo>
                    <a:cubicBezTo>
                      <a:pt x="5418" y="7642"/>
                      <a:pt x="4656" y="7392"/>
                      <a:pt x="3668" y="7392"/>
                    </a:cubicBezTo>
                    <a:cubicBezTo>
                      <a:pt x="2929" y="7392"/>
                      <a:pt x="2215" y="7523"/>
                      <a:pt x="1548" y="7808"/>
                    </a:cubicBezTo>
                    <a:lnTo>
                      <a:pt x="1548" y="3867"/>
                    </a:lnTo>
                    <a:cubicBezTo>
                      <a:pt x="1548" y="3760"/>
                      <a:pt x="1477" y="3689"/>
                      <a:pt x="1370" y="3689"/>
                    </a:cubicBezTo>
                    <a:cubicBezTo>
                      <a:pt x="1262" y="3689"/>
                      <a:pt x="1191" y="3760"/>
                      <a:pt x="1191" y="3867"/>
                    </a:cubicBezTo>
                    <a:lnTo>
                      <a:pt x="1191" y="7987"/>
                    </a:lnTo>
                    <a:cubicBezTo>
                      <a:pt x="1191" y="8118"/>
                      <a:pt x="1298" y="8225"/>
                      <a:pt x="1429" y="8225"/>
                    </a:cubicBezTo>
                    <a:cubicBezTo>
                      <a:pt x="1465" y="8225"/>
                      <a:pt x="1489" y="8225"/>
                      <a:pt x="1524" y="8213"/>
                    </a:cubicBezTo>
                    <a:cubicBezTo>
                      <a:pt x="2203" y="7916"/>
                      <a:pt x="2917" y="7761"/>
                      <a:pt x="3656" y="7761"/>
                    </a:cubicBezTo>
                    <a:cubicBezTo>
                      <a:pt x="4715" y="7761"/>
                      <a:pt x="5537" y="8070"/>
                      <a:pt x="5799" y="8189"/>
                    </a:cubicBezTo>
                    <a:lnTo>
                      <a:pt x="5799" y="8606"/>
                    </a:lnTo>
                    <a:lnTo>
                      <a:pt x="417" y="8606"/>
                    </a:lnTo>
                    <a:cubicBezTo>
                      <a:pt x="381" y="8606"/>
                      <a:pt x="358" y="8582"/>
                      <a:pt x="358" y="8547"/>
                    </a:cubicBezTo>
                    <a:lnTo>
                      <a:pt x="358" y="1248"/>
                    </a:lnTo>
                    <a:cubicBezTo>
                      <a:pt x="358" y="1212"/>
                      <a:pt x="381" y="1188"/>
                      <a:pt x="417" y="1188"/>
                    </a:cubicBezTo>
                    <a:lnTo>
                      <a:pt x="1203" y="1188"/>
                    </a:lnTo>
                    <a:lnTo>
                      <a:pt x="1203" y="3153"/>
                    </a:lnTo>
                    <a:cubicBezTo>
                      <a:pt x="1203" y="3248"/>
                      <a:pt x="1274" y="3332"/>
                      <a:pt x="1382" y="3332"/>
                    </a:cubicBezTo>
                    <a:cubicBezTo>
                      <a:pt x="1489" y="3332"/>
                      <a:pt x="1560" y="3248"/>
                      <a:pt x="1560" y="3153"/>
                    </a:cubicBezTo>
                    <a:lnTo>
                      <a:pt x="1560" y="796"/>
                    </a:lnTo>
                    <a:cubicBezTo>
                      <a:pt x="2253" y="495"/>
                      <a:pt x="2987" y="358"/>
                      <a:pt x="3700" y="358"/>
                    </a:cubicBezTo>
                    <a:close/>
                    <a:moveTo>
                      <a:pt x="6608" y="7987"/>
                    </a:moveTo>
                    <a:lnTo>
                      <a:pt x="6608" y="9249"/>
                    </a:lnTo>
                    <a:lnTo>
                      <a:pt x="6501" y="9166"/>
                    </a:lnTo>
                    <a:cubicBezTo>
                      <a:pt x="6471" y="9136"/>
                      <a:pt x="6430" y="9121"/>
                      <a:pt x="6390" y="9121"/>
                    </a:cubicBezTo>
                    <a:cubicBezTo>
                      <a:pt x="6349" y="9121"/>
                      <a:pt x="6311" y="9136"/>
                      <a:pt x="6287" y="9166"/>
                    </a:cubicBezTo>
                    <a:lnTo>
                      <a:pt x="6168" y="9261"/>
                    </a:lnTo>
                    <a:lnTo>
                      <a:pt x="6168" y="8166"/>
                    </a:lnTo>
                    <a:cubicBezTo>
                      <a:pt x="6251" y="8118"/>
                      <a:pt x="6418" y="8058"/>
                      <a:pt x="6608" y="7987"/>
                    </a:cubicBezTo>
                    <a:close/>
                    <a:moveTo>
                      <a:pt x="8273" y="0"/>
                    </a:moveTo>
                    <a:cubicBezTo>
                      <a:pt x="7438" y="0"/>
                      <a:pt x="6643" y="178"/>
                      <a:pt x="5989" y="486"/>
                    </a:cubicBezTo>
                    <a:cubicBezTo>
                      <a:pt x="5715" y="367"/>
                      <a:pt x="4858" y="10"/>
                      <a:pt x="3668" y="10"/>
                    </a:cubicBezTo>
                    <a:cubicBezTo>
                      <a:pt x="2858" y="10"/>
                      <a:pt x="2072" y="176"/>
                      <a:pt x="1322" y="510"/>
                    </a:cubicBezTo>
                    <a:cubicBezTo>
                      <a:pt x="1143" y="593"/>
                      <a:pt x="1191" y="796"/>
                      <a:pt x="1191" y="843"/>
                    </a:cubicBezTo>
                    <a:lnTo>
                      <a:pt x="405" y="843"/>
                    </a:lnTo>
                    <a:cubicBezTo>
                      <a:pt x="179" y="843"/>
                      <a:pt x="0" y="1022"/>
                      <a:pt x="0" y="1248"/>
                    </a:cubicBezTo>
                    <a:lnTo>
                      <a:pt x="0" y="8535"/>
                    </a:lnTo>
                    <a:cubicBezTo>
                      <a:pt x="0" y="8761"/>
                      <a:pt x="179" y="8939"/>
                      <a:pt x="405" y="8939"/>
                    </a:cubicBezTo>
                    <a:lnTo>
                      <a:pt x="5811" y="8939"/>
                    </a:lnTo>
                    <a:lnTo>
                      <a:pt x="5811" y="9630"/>
                    </a:lnTo>
                    <a:cubicBezTo>
                      <a:pt x="5811" y="9740"/>
                      <a:pt x="5889" y="9808"/>
                      <a:pt x="5977" y="9808"/>
                    </a:cubicBezTo>
                    <a:cubicBezTo>
                      <a:pt x="6013" y="9808"/>
                      <a:pt x="6050" y="9797"/>
                      <a:pt x="6084" y="9773"/>
                    </a:cubicBezTo>
                    <a:lnTo>
                      <a:pt x="6382" y="9535"/>
                    </a:lnTo>
                    <a:cubicBezTo>
                      <a:pt x="6656" y="9737"/>
                      <a:pt x="6668" y="9809"/>
                      <a:pt x="6787" y="9809"/>
                    </a:cubicBezTo>
                    <a:cubicBezTo>
                      <a:pt x="6894" y="9809"/>
                      <a:pt x="6966" y="9737"/>
                      <a:pt x="6966" y="9630"/>
                    </a:cubicBezTo>
                    <a:lnTo>
                      <a:pt x="6966" y="8939"/>
                    </a:lnTo>
                    <a:lnTo>
                      <a:pt x="9335" y="8939"/>
                    </a:lnTo>
                    <a:cubicBezTo>
                      <a:pt x="9442" y="8939"/>
                      <a:pt x="9513" y="8856"/>
                      <a:pt x="9513" y="8761"/>
                    </a:cubicBezTo>
                    <a:cubicBezTo>
                      <a:pt x="9513" y="8654"/>
                      <a:pt x="9442" y="8582"/>
                      <a:pt x="9335" y="8582"/>
                    </a:cubicBezTo>
                    <a:lnTo>
                      <a:pt x="6966" y="8582"/>
                    </a:lnTo>
                    <a:lnTo>
                      <a:pt x="6966" y="7892"/>
                    </a:lnTo>
                    <a:cubicBezTo>
                      <a:pt x="7400" y="7783"/>
                      <a:pt x="7847" y="7728"/>
                      <a:pt x="8295" y="7728"/>
                    </a:cubicBezTo>
                    <a:cubicBezTo>
                      <a:pt x="9025" y="7728"/>
                      <a:pt x="9760" y="7875"/>
                      <a:pt x="10454" y="8177"/>
                    </a:cubicBezTo>
                    <a:cubicBezTo>
                      <a:pt x="10483" y="8192"/>
                      <a:pt x="10514" y="8199"/>
                      <a:pt x="10544" y="8199"/>
                    </a:cubicBezTo>
                    <a:cubicBezTo>
                      <a:pt x="10662" y="8199"/>
                      <a:pt x="10776" y="8096"/>
                      <a:pt x="10776" y="7963"/>
                    </a:cubicBezTo>
                    <a:lnTo>
                      <a:pt x="10776" y="1177"/>
                    </a:lnTo>
                    <a:lnTo>
                      <a:pt x="11561" y="1177"/>
                    </a:lnTo>
                    <a:cubicBezTo>
                      <a:pt x="11597" y="1177"/>
                      <a:pt x="11621" y="1212"/>
                      <a:pt x="11621" y="1236"/>
                    </a:cubicBezTo>
                    <a:lnTo>
                      <a:pt x="11621" y="8535"/>
                    </a:lnTo>
                    <a:cubicBezTo>
                      <a:pt x="11621" y="8570"/>
                      <a:pt x="11597" y="8594"/>
                      <a:pt x="11561" y="8594"/>
                    </a:cubicBezTo>
                    <a:lnTo>
                      <a:pt x="10049" y="8594"/>
                    </a:lnTo>
                    <a:cubicBezTo>
                      <a:pt x="9942" y="8594"/>
                      <a:pt x="9871" y="8666"/>
                      <a:pt x="9871" y="8773"/>
                    </a:cubicBezTo>
                    <a:cubicBezTo>
                      <a:pt x="9871" y="8880"/>
                      <a:pt x="9942" y="8951"/>
                      <a:pt x="10049" y="8951"/>
                    </a:cubicBezTo>
                    <a:lnTo>
                      <a:pt x="11561" y="8951"/>
                    </a:lnTo>
                    <a:cubicBezTo>
                      <a:pt x="11788" y="8951"/>
                      <a:pt x="11966" y="8773"/>
                      <a:pt x="11966" y="8547"/>
                    </a:cubicBezTo>
                    <a:lnTo>
                      <a:pt x="11966" y="1236"/>
                    </a:lnTo>
                    <a:cubicBezTo>
                      <a:pt x="11954" y="998"/>
                      <a:pt x="11776" y="831"/>
                      <a:pt x="11549" y="831"/>
                    </a:cubicBezTo>
                    <a:lnTo>
                      <a:pt x="10764" y="831"/>
                    </a:lnTo>
                    <a:cubicBezTo>
                      <a:pt x="10752" y="784"/>
                      <a:pt x="10811" y="581"/>
                      <a:pt x="10633" y="498"/>
                    </a:cubicBezTo>
                    <a:cubicBezTo>
                      <a:pt x="9864" y="154"/>
                      <a:pt x="9051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631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949352" y="2249039"/>
            <a:ext cx="3542904" cy="499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80"/>
              </a:lnSpc>
            </a:pPr>
            <a:r>
              <a:rPr lang="en-US" sz="2050" b="1" dirty="0" err="1">
                <a:solidFill>
                  <a:srgbClr val="2DA1A6"/>
                </a:solidFill>
                <a:ea typeface="+mn-lt"/>
                <a:cs typeface="+mn-lt"/>
              </a:rPr>
              <a:t>Connaissances</a:t>
            </a:r>
            <a:r>
              <a:rPr lang="en-US" sz="2050" b="1" dirty="0">
                <a:solidFill>
                  <a:srgbClr val="2DA1A6"/>
                </a:solidFill>
                <a:ea typeface="+mn-lt"/>
                <a:cs typeface="+mn-lt"/>
              </a:rPr>
              <a:t> </a:t>
            </a:r>
            <a:r>
              <a:rPr lang="en-US" sz="2050" b="1" dirty="0" err="1">
                <a:solidFill>
                  <a:srgbClr val="2DA1A6"/>
                </a:solidFill>
                <a:ea typeface="+mn-lt"/>
                <a:cs typeface="+mn-lt"/>
              </a:rPr>
              <a:t>Linguistiques</a:t>
            </a:r>
            <a:r>
              <a:rPr lang="en-US" sz="2050" dirty="0">
                <a:solidFill>
                  <a:srgbClr val="2DA1A6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algn="just">
              <a:lnSpc>
                <a:spcPts val="1880"/>
              </a:lnSpc>
            </a:pPr>
            <a:r>
              <a:rPr lang="en-US" sz="2050" i="1" dirty="0">
                <a:solidFill>
                  <a:srgbClr val="2DA1A6"/>
                </a:solidFill>
                <a:ea typeface="+mn-lt"/>
                <a:cs typeface="+mn-lt"/>
              </a:rPr>
              <a:t>L</a:t>
            </a:r>
            <a:r>
              <a:rPr lang="en-US" sz="2050" i="1" dirty="0">
                <a:solidFill>
                  <a:srgbClr val="2DA1A6"/>
                </a:solidFill>
              </a:rPr>
              <a:t>anguage Knowledge</a:t>
            </a:r>
            <a:endParaRPr lang="en-US" i="1" dirty="0"/>
          </a:p>
        </p:txBody>
      </p:sp>
      <p:sp>
        <p:nvSpPr>
          <p:cNvPr id="11" name="TextBox 11"/>
          <p:cNvSpPr txBox="1"/>
          <p:nvPr/>
        </p:nvSpPr>
        <p:spPr>
          <a:xfrm>
            <a:off x="2946533" y="2746952"/>
            <a:ext cx="2623906" cy="27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6"/>
              </a:lnSpc>
            </a:pPr>
            <a:r>
              <a:rPr lang="en-US" sz="1650" err="1"/>
              <a:t>StatCan</a:t>
            </a:r>
            <a:r>
              <a:rPr lang="en-US" sz="1650"/>
              <a:t> EFA | LFC</a:t>
            </a:r>
            <a:endParaRPr lang="en-US" sz="1666"/>
          </a:p>
        </p:txBody>
      </p:sp>
      <p:sp>
        <p:nvSpPr>
          <p:cNvPr id="18" name="TextBox 18"/>
          <p:cNvSpPr txBox="1"/>
          <p:nvPr/>
        </p:nvSpPr>
        <p:spPr>
          <a:xfrm>
            <a:off x="5511588" y="3642588"/>
            <a:ext cx="2897075" cy="499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80"/>
              </a:lnSpc>
            </a:pPr>
            <a:r>
              <a:rPr lang="en-US" sz="2050" b="1" err="1">
                <a:solidFill>
                  <a:srgbClr val="2DA1A6"/>
                </a:solidFill>
                <a:ea typeface="+mn-lt"/>
                <a:cs typeface="+mn-lt"/>
              </a:rPr>
              <a:t>Capacité</a:t>
            </a:r>
            <a:r>
              <a:rPr lang="en-US" sz="2050" b="1">
                <a:solidFill>
                  <a:srgbClr val="2DA1A6"/>
                </a:solidFill>
                <a:ea typeface="+mn-lt"/>
                <a:cs typeface="+mn-lt"/>
              </a:rPr>
              <a:t> </a:t>
            </a:r>
            <a:r>
              <a:rPr lang="en-US" sz="2050" b="1" err="1">
                <a:solidFill>
                  <a:srgbClr val="2DA1A6"/>
                </a:solidFill>
                <a:ea typeface="+mn-lt"/>
                <a:cs typeface="+mn-lt"/>
              </a:rPr>
              <a:t>Linguistique</a:t>
            </a:r>
            <a:endParaRPr lang="en-US" sz="2050" b="1" err="1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lnSpc>
                <a:spcPts val="1880"/>
              </a:lnSpc>
            </a:pPr>
            <a:r>
              <a:rPr lang="en-US" sz="2050" i="1">
                <a:solidFill>
                  <a:srgbClr val="2DA1A6"/>
                </a:solidFill>
                <a:ea typeface="+mn-lt"/>
                <a:cs typeface="+mn-lt"/>
              </a:rPr>
              <a:t>Language</a:t>
            </a:r>
            <a:r>
              <a:rPr lang="en-US" sz="2050" i="1">
                <a:solidFill>
                  <a:srgbClr val="2DA1A6"/>
                </a:solidFill>
              </a:rPr>
              <a:t> Capacity</a:t>
            </a:r>
            <a:endParaRPr lang="en-US" sz="2050" i="1"/>
          </a:p>
        </p:txBody>
      </p:sp>
      <p:sp>
        <p:nvSpPr>
          <p:cNvPr id="19" name="TextBox 19"/>
          <p:cNvSpPr txBox="1"/>
          <p:nvPr/>
        </p:nvSpPr>
        <p:spPr>
          <a:xfrm>
            <a:off x="5512857" y="4150508"/>
            <a:ext cx="2623906" cy="552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6"/>
              </a:lnSpc>
            </a:pPr>
            <a:r>
              <a:rPr lang="en-US" sz="1650">
                <a:ea typeface="+mn-lt"/>
                <a:cs typeface="+mn-lt"/>
              </a:rPr>
              <a:t>BDPS | HPDB</a:t>
            </a:r>
            <a:endParaRPr lang="en-US"/>
          </a:p>
          <a:p>
            <a:pPr>
              <a:lnSpc>
                <a:spcPts val="2166"/>
              </a:lnSpc>
            </a:pPr>
            <a:r>
              <a:rPr lang="en-US" sz="1650"/>
              <a:t>ISIS | CIHI</a:t>
            </a:r>
            <a:endParaRPr lang="en-US" sz="1666"/>
          </a:p>
        </p:txBody>
      </p:sp>
      <p:grpSp>
        <p:nvGrpSpPr>
          <p:cNvPr id="20" name="Group 20"/>
          <p:cNvGrpSpPr/>
          <p:nvPr/>
        </p:nvGrpSpPr>
        <p:grpSpPr>
          <a:xfrm>
            <a:off x="8792700" y="5037185"/>
            <a:ext cx="3224953" cy="740999"/>
            <a:chOff x="4407619" y="-816164"/>
            <a:chExt cx="6449906" cy="1481998"/>
          </a:xfrm>
        </p:grpSpPr>
        <p:sp>
          <p:nvSpPr>
            <p:cNvPr id="27" name="TextBox 27"/>
            <p:cNvSpPr txBox="1"/>
            <p:nvPr/>
          </p:nvSpPr>
          <p:spPr>
            <a:xfrm>
              <a:off x="4436373" y="-816164"/>
              <a:ext cx="6421152" cy="998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880"/>
                </a:lnSpc>
              </a:pPr>
              <a:r>
                <a:rPr lang="en-US" sz="2050" b="1">
                  <a:solidFill>
                    <a:srgbClr val="2DA1A6"/>
                  </a:solidFill>
                </a:rPr>
                <a:t>Usage </a:t>
              </a:r>
              <a:r>
                <a:rPr lang="en-US" sz="2050" b="1" err="1">
                  <a:solidFill>
                    <a:srgbClr val="2DA1A6"/>
                  </a:solidFill>
                </a:rPr>
                <a:t>Linguistiques</a:t>
              </a:r>
              <a:r>
                <a:rPr lang="en-US" sz="2050" b="1">
                  <a:solidFill>
                    <a:srgbClr val="2DA1A6"/>
                  </a:solidFill>
                </a:rPr>
                <a:t>  </a:t>
              </a:r>
              <a:endParaRPr lang="en-US"/>
            </a:p>
            <a:p>
              <a:pPr algn="just">
                <a:lnSpc>
                  <a:spcPts val="1880"/>
                </a:lnSpc>
              </a:pPr>
              <a:r>
                <a:rPr lang="en-US" sz="2050" i="1">
                  <a:solidFill>
                    <a:srgbClr val="2DA1A6"/>
                  </a:solidFill>
                </a:rPr>
                <a:t>Language Use</a:t>
              </a:r>
              <a:endParaRPr lang="en-US" i="1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407619" y="125430"/>
              <a:ext cx="5334074" cy="5404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166"/>
                </a:lnSpc>
              </a:pPr>
              <a:r>
                <a:rPr lang="en-US" sz="1650" err="1"/>
                <a:t>StatCan</a:t>
              </a:r>
              <a:r>
                <a:rPr lang="en-US" sz="1650"/>
                <a:t> EFA | LFC</a:t>
              </a:r>
              <a:endParaRPr lang="en-US" sz="1666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137688" y="464313"/>
            <a:ext cx="10102023" cy="928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defRPr/>
            </a:pPr>
            <a:r>
              <a:rPr lang="en-US" sz="28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Autres</a:t>
            </a:r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8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résultats</a:t>
            </a:r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8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clés</a:t>
            </a:r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 – non </a:t>
            </a:r>
            <a:r>
              <a:rPr lang="en-US" sz="28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seulement</a:t>
            </a:r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 « </a:t>
            </a:r>
            <a:r>
              <a:rPr lang="en-US" sz="28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si</a:t>
            </a:r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 », </a:t>
            </a:r>
            <a:r>
              <a:rPr lang="en-US" sz="28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mais</a:t>
            </a:r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8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aussi</a:t>
            </a:r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 « comment » 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defRPr/>
            </a:pPr>
            <a:r>
              <a:rPr lang="en-US" sz="2800" cap="all" spc="150" dirty="0">
                <a:solidFill>
                  <a:schemeClr val="accent2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Other key outcomes – not just if but how</a:t>
            </a:r>
          </a:p>
        </p:txBody>
      </p:sp>
      <p:sp>
        <p:nvSpPr>
          <p:cNvPr id="53" name="Slide Number Placeholder 14">
            <a:extLst>
              <a:ext uri="{FF2B5EF4-FFF2-40B4-BE49-F238E27FC236}">
                <a16:creationId xmlns:a16="http://schemas.microsoft.com/office/drawing/2014/main" id="{DCB3943F-DA10-7E20-5B98-3B3AF968EF08}"/>
              </a:ext>
            </a:extLst>
          </p:cNvPr>
          <p:cNvSpPr txBox="1">
            <a:spLocks/>
          </p:cNvSpPr>
          <p:nvPr/>
        </p:nvSpPr>
        <p:spPr>
          <a:xfrm>
            <a:off x="5945202" y="6613545"/>
            <a:ext cx="305300" cy="243417"/>
          </a:xfrm>
          <a:prstGeom prst="rect">
            <a:avLst/>
          </a:prstGeom>
          <a:noFill/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>
                <a:solidFill>
                  <a:srgbClr val="54545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13</a:t>
            </a:fld>
            <a:endParaRPr lang="en-US">
              <a:solidFill>
                <a:srgbClr val="54545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8">
            <a:extLst>
              <a:ext uri="{FF2B5EF4-FFF2-40B4-BE49-F238E27FC236}">
                <a16:creationId xmlns:a16="http://schemas.microsoft.com/office/drawing/2014/main" id="{3C5D01DA-1980-BFDD-6CA6-22C6342EF27E}"/>
              </a:ext>
            </a:extLst>
          </p:cNvPr>
          <p:cNvGrpSpPr>
            <a:grpSpLocks noChangeAspect="1"/>
          </p:cNvGrpSpPr>
          <p:nvPr/>
        </p:nvGrpSpPr>
        <p:grpSpPr>
          <a:xfrm>
            <a:off x="1393502" y="2086184"/>
            <a:ext cx="1494483" cy="1294155"/>
            <a:chOff x="2554298" y="1277150"/>
            <a:chExt cx="4282440" cy="3708400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AD93D6C5-0851-7A88-2DC5-F70A39A7AE61}"/>
                </a:ext>
              </a:extLst>
            </p:cNvPr>
            <p:cNvSpPr/>
            <p:nvPr/>
          </p:nvSpPr>
          <p:spPr>
            <a:xfrm>
              <a:off x="2554298" y="127715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6037" r="-9429"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sz="800"/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860F29C3-3787-F3AB-5BBC-400DE04EBF08}"/>
              </a:ext>
            </a:extLst>
          </p:cNvPr>
          <p:cNvGrpSpPr>
            <a:grpSpLocks noChangeAspect="1"/>
          </p:cNvGrpSpPr>
          <p:nvPr/>
        </p:nvGrpSpPr>
        <p:grpSpPr>
          <a:xfrm>
            <a:off x="3909504" y="3489740"/>
            <a:ext cx="1494483" cy="1294155"/>
            <a:chOff x="-5520573" y="2719086"/>
            <a:chExt cx="4282440" cy="3708400"/>
          </a:xfrm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2BD20F18-25B5-DEB5-DBE8-24BADF5DC1E9}"/>
                </a:ext>
              </a:extLst>
            </p:cNvPr>
            <p:cNvSpPr/>
            <p:nvPr/>
          </p:nvSpPr>
          <p:spPr>
            <a:xfrm>
              <a:off x="-5520573" y="2719086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6037" r="-9429"/>
              </a:stretch>
            </a:blipFill>
            <a:ln>
              <a:solidFill>
                <a:srgbClr val="000000"/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sz="800"/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14A376BC-DF59-7052-9ED8-2C8BF47476D3}"/>
              </a:ext>
            </a:extLst>
          </p:cNvPr>
          <p:cNvGrpSpPr>
            <a:grpSpLocks noChangeAspect="1"/>
          </p:cNvGrpSpPr>
          <p:nvPr/>
        </p:nvGrpSpPr>
        <p:grpSpPr>
          <a:xfrm>
            <a:off x="7268425" y="4799317"/>
            <a:ext cx="1494483" cy="1294155"/>
            <a:chOff x="0" y="-3687250"/>
            <a:chExt cx="4282440" cy="3708400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7AC4C5E-523F-C765-BB79-75F816295390}"/>
                </a:ext>
              </a:extLst>
            </p:cNvPr>
            <p:cNvSpPr/>
            <p:nvPr/>
          </p:nvSpPr>
          <p:spPr>
            <a:xfrm>
              <a:off x="0" y="-368725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l="-6037" r="-9429"/>
              </a:stretch>
            </a:blipFill>
            <a:ln>
              <a:solidFill>
                <a:srgbClr val="000000"/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sz="800"/>
            </a:p>
          </p:txBody>
        </p:sp>
      </p:grpSp>
      <p:pic>
        <p:nvPicPr>
          <p:cNvPr id="9" name="Picture 2" descr="A logo of people in a circle&#10;&#10;AI-generated content may be incorrect.">
            <a:extLst>
              <a:ext uri="{FF2B5EF4-FFF2-40B4-BE49-F238E27FC236}">
                <a16:creationId xmlns:a16="http://schemas.microsoft.com/office/drawing/2014/main" id="{092BBBB5-79C0-0210-95B1-0F20DD7DF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53" y="6073487"/>
            <a:ext cx="2878147" cy="83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SSF">
            <a:extLst>
              <a:ext uri="{FF2B5EF4-FFF2-40B4-BE49-F238E27FC236}">
                <a16:creationId xmlns:a16="http://schemas.microsoft.com/office/drawing/2014/main" id="{D6D83774-FEFD-3898-C2B9-A014B6EB4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1" y="6142106"/>
            <a:ext cx="2095500" cy="7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B79EB88-84D9-AE7E-1C9D-9CE9941AC4AB}"/>
              </a:ext>
            </a:extLst>
          </p:cNvPr>
          <p:cNvGrpSpPr/>
          <p:nvPr/>
        </p:nvGrpSpPr>
        <p:grpSpPr>
          <a:xfrm>
            <a:off x="11787" y="158554"/>
            <a:ext cx="1373687" cy="1057141"/>
            <a:chOff x="7878315" y="1719905"/>
            <a:chExt cx="3704512" cy="2755896"/>
          </a:xfrm>
        </p:grpSpPr>
        <p:sp>
          <p:nvSpPr>
            <p:cNvPr id="35" name="Google Shape;866;p41">
              <a:extLst>
                <a:ext uri="{FF2B5EF4-FFF2-40B4-BE49-F238E27FC236}">
                  <a16:creationId xmlns:a16="http://schemas.microsoft.com/office/drawing/2014/main" id="{98D3CAF5-47A4-C3CB-F813-F8B8707F7128}"/>
                </a:ext>
              </a:extLst>
            </p:cNvPr>
            <p:cNvSpPr txBox="1">
              <a:spLocks/>
            </p:cNvSpPr>
            <p:nvPr/>
          </p:nvSpPr>
          <p:spPr>
            <a:xfrm>
              <a:off x="7878315" y="4028201"/>
              <a:ext cx="3704512" cy="4476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CA" sz="800">
                  <a:latin typeface="+mj-lt"/>
                </a:rPr>
                <a:t>RECHERCHE | RESEARCH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6C77E41-51F7-AD0F-B54C-B9F97186F98D}"/>
                </a:ext>
              </a:extLst>
            </p:cNvPr>
            <p:cNvGrpSpPr/>
            <p:nvPr/>
          </p:nvGrpSpPr>
          <p:grpSpPr>
            <a:xfrm>
              <a:off x="8821885" y="1719905"/>
              <a:ext cx="1805857" cy="1817352"/>
              <a:chOff x="8821886" y="2718257"/>
              <a:chExt cx="819000" cy="819000"/>
            </a:xfrm>
          </p:grpSpPr>
          <p:sp>
            <p:nvSpPr>
              <p:cNvPr id="37" name="Google Shape;868;p41">
                <a:extLst>
                  <a:ext uri="{FF2B5EF4-FFF2-40B4-BE49-F238E27FC236}">
                    <a16:creationId xmlns:a16="http://schemas.microsoft.com/office/drawing/2014/main" id="{3C5095C9-6179-24F4-16E4-C31A19905A5E}"/>
                  </a:ext>
                </a:extLst>
              </p:cNvPr>
              <p:cNvSpPr/>
              <p:nvPr/>
            </p:nvSpPr>
            <p:spPr>
              <a:xfrm>
                <a:off x="8821886" y="2718257"/>
                <a:ext cx="819000" cy="819000"/>
              </a:xfrm>
              <a:prstGeom prst="ellipse">
                <a:avLst/>
              </a:prstGeom>
              <a:solidFill>
                <a:srgbClr val="E7D2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missioner"/>
                  <a:ea typeface="Commissioner"/>
                  <a:cs typeface="Commissioner"/>
                  <a:sym typeface="Commissioner"/>
                </a:endParaRPr>
              </a:p>
            </p:txBody>
          </p:sp>
          <p:sp>
            <p:nvSpPr>
              <p:cNvPr id="38" name="Google Shape;873;p41">
                <a:extLst>
                  <a:ext uri="{FF2B5EF4-FFF2-40B4-BE49-F238E27FC236}">
                    <a16:creationId xmlns:a16="http://schemas.microsoft.com/office/drawing/2014/main" id="{4DB6E2D0-1BBC-92C6-FE70-B64BA4919BA8}"/>
                  </a:ext>
                </a:extLst>
              </p:cNvPr>
              <p:cNvSpPr/>
              <p:nvPr/>
            </p:nvSpPr>
            <p:spPr>
              <a:xfrm>
                <a:off x="9023599" y="2957440"/>
                <a:ext cx="415554" cy="340642"/>
              </a:xfrm>
              <a:custGeom>
                <a:avLst/>
                <a:gdLst/>
                <a:ahLst/>
                <a:cxnLst/>
                <a:rect l="l" t="t" r="r" b="b"/>
                <a:pathLst>
                  <a:path w="11967" h="9809" extrusionOk="0">
                    <a:moveTo>
                      <a:pt x="8309" y="358"/>
                    </a:moveTo>
                    <a:cubicBezTo>
                      <a:pt x="8940" y="358"/>
                      <a:pt x="9663" y="469"/>
                      <a:pt x="10418" y="796"/>
                    </a:cubicBezTo>
                    <a:lnTo>
                      <a:pt x="10418" y="7796"/>
                    </a:lnTo>
                    <a:cubicBezTo>
                      <a:pt x="9723" y="7513"/>
                      <a:pt x="8997" y="7381"/>
                      <a:pt x="8289" y="7381"/>
                    </a:cubicBezTo>
                    <a:cubicBezTo>
                      <a:pt x="7542" y="7381"/>
                      <a:pt x="6816" y="7527"/>
                      <a:pt x="6168" y="7796"/>
                    </a:cubicBezTo>
                    <a:lnTo>
                      <a:pt x="6168" y="796"/>
                    </a:lnTo>
                    <a:cubicBezTo>
                      <a:pt x="6430" y="676"/>
                      <a:pt x="7238" y="358"/>
                      <a:pt x="8309" y="358"/>
                    </a:cubicBezTo>
                    <a:close/>
                    <a:moveTo>
                      <a:pt x="3700" y="358"/>
                    </a:moveTo>
                    <a:cubicBezTo>
                      <a:pt x="4458" y="358"/>
                      <a:pt x="5191" y="513"/>
                      <a:pt x="5823" y="796"/>
                    </a:cubicBezTo>
                    <a:cubicBezTo>
                      <a:pt x="5811" y="1677"/>
                      <a:pt x="5811" y="6761"/>
                      <a:pt x="5811" y="7796"/>
                    </a:cubicBezTo>
                    <a:cubicBezTo>
                      <a:pt x="5418" y="7642"/>
                      <a:pt x="4656" y="7392"/>
                      <a:pt x="3668" y="7392"/>
                    </a:cubicBezTo>
                    <a:cubicBezTo>
                      <a:pt x="2929" y="7392"/>
                      <a:pt x="2215" y="7523"/>
                      <a:pt x="1548" y="7808"/>
                    </a:cubicBezTo>
                    <a:lnTo>
                      <a:pt x="1548" y="3867"/>
                    </a:lnTo>
                    <a:cubicBezTo>
                      <a:pt x="1548" y="3760"/>
                      <a:pt x="1477" y="3689"/>
                      <a:pt x="1370" y="3689"/>
                    </a:cubicBezTo>
                    <a:cubicBezTo>
                      <a:pt x="1262" y="3689"/>
                      <a:pt x="1191" y="3760"/>
                      <a:pt x="1191" y="3867"/>
                    </a:cubicBezTo>
                    <a:lnTo>
                      <a:pt x="1191" y="7987"/>
                    </a:lnTo>
                    <a:cubicBezTo>
                      <a:pt x="1191" y="8118"/>
                      <a:pt x="1298" y="8225"/>
                      <a:pt x="1429" y="8225"/>
                    </a:cubicBezTo>
                    <a:cubicBezTo>
                      <a:pt x="1465" y="8225"/>
                      <a:pt x="1489" y="8225"/>
                      <a:pt x="1524" y="8213"/>
                    </a:cubicBezTo>
                    <a:cubicBezTo>
                      <a:pt x="2203" y="7916"/>
                      <a:pt x="2917" y="7761"/>
                      <a:pt x="3656" y="7761"/>
                    </a:cubicBezTo>
                    <a:cubicBezTo>
                      <a:pt x="4715" y="7761"/>
                      <a:pt x="5537" y="8070"/>
                      <a:pt x="5799" y="8189"/>
                    </a:cubicBezTo>
                    <a:lnTo>
                      <a:pt x="5799" y="8606"/>
                    </a:lnTo>
                    <a:lnTo>
                      <a:pt x="417" y="8606"/>
                    </a:lnTo>
                    <a:cubicBezTo>
                      <a:pt x="381" y="8606"/>
                      <a:pt x="358" y="8582"/>
                      <a:pt x="358" y="8547"/>
                    </a:cubicBezTo>
                    <a:lnTo>
                      <a:pt x="358" y="1248"/>
                    </a:lnTo>
                    <a:cubicBezTo>
                      <a:pt x="358" y="1212"/>
                      <a:pt x="381" y="1188"/>
                      <a:pt x="417" y="1188"/>
                    </a:cubicBezTo>
                    <a:lnTo>
                      <a:pt x="1203" y="1188"/>
                    </a:lnTo>
                    <a:lnTo>
                      <a:pt x="1203" y="3153"/>
                    </a:lnTo>
                    <a:cubicBezTo>
                      <a:pt x="1203" y="3248"/>
                      <a:pt x="1274" y="3332"/>
                      <a:pt x="1382" y="3332"/>
                    </a:cubicBezTo>
                    <a:cubicBezTo>
                      <a:pt x="1489" y="3332"/>
                      <a:pt x="1560" y="3248"/>
                      <a:pt x="1560" y="3153"/>
                    </a:cubicBezTo>
                    <a:lnTo>
                      <a:pt x="1560" y="796"/>
                    </a:lnTo>
                    <a:cubicBezTo>
                      <a:pt x="2253" y="495"/>
                      <a:pt x="2987" y="358"/>
                      <a:pt x="3700" y="358"/>
                    </a:cubicBezTo>
                    <a:close/>
                    <a:moveTo>
                      <a:pt x="6608" y="7987"/>
                    </a:moveTo>
                    <a:lnTo>
                      <a:pt x="6608" y="9249"/>
                    </a:lnTo>
                    <a:lnTo>
                      <a:pt x="6501" y="9166"/>
                    </a:lnTo>
                    <a:cubicBezTo>
                      <a:pt x="6471" y="9136"/>
                      <a:pt x="6430" y="9121"/>
                      <a:pt x="6390" y="9121"/>
                    </a:cubicBezTo>
                    <a:cubicBezTo>
                      <a:pt x="6349" y="9121"/>
                      <a:pt x="6311" y="9136"/>
                      <a:pt x="6287" y="9166"/>
                    </a:cubicBezTo>
                    <a:lnTo>
                      <a:pt x="6168" y="9261"/>
                    </a:lnTo>
                    <a:lnTo>
                      <a:pt x="6168" y="8166"/>
                    </a:lnTo>
                    <a:cubicBezTo>
                      <a:pt x="6251" y="8118"/>
                      <a:pt x="6418" y="8058"/>
                      <a:pt x="6608" y="7987"/>
                    </a:cubicBezTo>
                    <a:close/>
                    <a:moveTo>
                      <a:pt x="8273" y="0"/>
                    </a:moveTo>
                    <a:cubicBezTo>
                      <a:pt x="7438" y="0"/>
                      <a:pt x="6643" y="178"/>
                      <a:pt x="5989" y="486"/>
                    </a:cubicBezTo>
                    <a:cubicBezTo>
                      <a:pt x="5715" y="367"/>
                      <a:pt x="4858" y="10"/>
                      <a:pt x="3668" y="10"/>
                    </a:cubicBezTo>
                    <a:cubicBezTo>
                      <a:pt x="2858" y="10"/>
                      <a:pt x="2072" y="176"/>
                      <a:pt x="1322" y="510"/>
                    </a:cubicBezTo>
                    <a:cubicBezTo>
                      <a:pt x="1143" y="593"/>
                      <a:pt x="1191" y="796"/>
                      <a:pt x="1191" y="843"/>
                    </a:cubicBezTo>
                    <a:lnTo>
                      <a:pt x="405" y="843"/>
                    </a:lnTo>
                    <a:cubicBezTo>
                      <a:pt x="179" y="843"/>
                      <a:pt x="0" y="1022"/>
                      <a:pt x="0" y="1248"/>
                    </a:cubicBezTo>
                    <a:lnTo>
                      <a:pt x="0" y="8535"/>
                    </a:lnTo>
                    <a:cubicBezTo>
                      <a:pt x="0" y="8761"/>
                      <a:pt x="179" y="8939"/>
                      <a:pt x="405" y="8939"/>
                    </a:cubicBezTo>
                    <a:lnTo>
                      <a:pt x="5811" y="8939"/>
                    </a:lnTo>
                    <a:lnTo>
                      <a:pt x="5811" y="9630"/>
                    </a:lnTo>
                    <a:cubicBezTo>
                      <a:pt x="5811" y="9740"/>
                      <a:pt x="5889" y="9808"/>
                      <a:pt x="5977" y="9808"/>
                    </a:cubicBezTo>
                    <a:cubicBezTo>
                      <a:pt x="6013" y="9808"/>
                      <a:pt x="6050" y="9797"/>
                      <a:pt x="6084" y="9773"/>
                    </a:cubicBezTo>
                    <a:lnTo>
                      <a:pt x="6382" y="9535"/>
                    </a:lnTo>
                    <a:cubicBezTo>
                      <a:pt x="6656" y="9737"/>
                      <a:pt x="6668" y="9809"/>
                      <a:pt x="6787" y="9809"/>
                    </a:cubicBezTo>
                    <a:cubicBezTo>
                      <a:pt x="6894" y="9809"/>
                      <a:pt x="6966" y="9737"/>
                      <a:pt x="6966" y="9630"/>
                    </a:cubicBezTo>
                    <a:lnTo>
                      <a:pt x="6966" y="8939"/>
                    </a:lnTo>
                    <a:lnTo>
                      <a:pt x="9335" y="8939"/>
                    </a:lnTo>
                    <a:cubicBezTo>
                      <a:pt x="9442" y="8939"/>
                      <a:pt x="9513" y="8856"/>
                      <a:pt x="9513" y="8761"/>
                    </a:cubicBezTo>
                    <a:cubicBezTo>
                      <a:pt x="9513" y="8654"/>
                      <a:pt x="9442" y="8582"/>
                      <a:pt x="9335" y="8582"/>
                    </a:cubicBezTo>
                    <a:lnTo>
                      <a:pt x="6966" y="8582"/>
                    </a:lnTo>
                    <a:lnTo>
                      <a:pt x="6966" y="7892"/>
                    </a:lnTo>
                    <a:cubicBezTo>
                      <a:pt x="7400" y="7783"/>
                      <a:pt x="7847" y="7728"/>
                      <a:pt x="8295" y="7728"/>
                    </a:cubicBezTo>
                    <a:cubicBezTo>
                      <a:pt x="9025" y="7728"/>
                      <a:pt x="9760" y="7875"/>
                      <a:pt x="10454" y="8177"/>
                    </a:cubicBezTo>
                    <a:cubicBezTo>
                      <a:pt x="10483" y="8192"/>
                      <a:pt x="10514" y="8199"/>
                      <a:pt x="10544" y="8199"/>
                    </a:cubicBezTo>
                    <a:cubicBezTo>
                      <a:pt x="10662" y="8199"/>
                      <a:pt x="10776" y="8096"/>
                      <a:pt x="10776" y="7963"/>
                    </a:cubicBezTo>
                    <a:lnTo>
                      <a:pt x="10776" y="1177"/>
                    </a:lnTo>
                    <a:lnTo>
                      <a:pt x="11561" y="1177"/>
                    </a:lnTo>
                    <a:cubicBezTo>
                      <a:pt x="11597" y="1177"/>
                      <a:pt x="11621" y="1212"/>
                      <a:pt x="11621" y="1236"/>
                    </a:cubicBezTo>
                    <a:lnTo>
                      <a:pt x="11621" y="8535"/>
                    </a:lnTo>
                    <a:cubicBezTo>
                      <a:pt x="11621" y="8570"/>
                      <a:pt x="11597" y="8594"/>
                      <a:pt x="11561" y="8594"/>
                    </a:cubicBezTo>
                    <a:lnTo>
                      <a:pt x="10049" y="8594"/>
                    </a:lnTo>
                    <a:cubicBezTo>
                      <a:pt x="9942" y="8594"/>
                      <a:pt x="9871" y="8666"/>
                      <a:pt x="9871" y="8773"/>
                    </a:cubicBezTo>
                    <a:cubicBezTo>
                      <a:pt x="9871" y="8880"/>
                      <a:pt x="9942" y="8951"/>
                      <a:pt x="10049" y="8951"/>
                    </a:cubicBezTo>
                    <a:lnTo>
                      <a:pt x="11561" y="8951"/>
                    </a:lnTo>
                    <a:cubicBezTo>
                      <a:pt x="11788" y="8951"/>
                      <a:pt x="11966" y="8773"/>
                      <a:pt x="11966" y="8547"/>
                    </a:cubicBezTo>
                    <a:lnTo>
                      <a:pt x="11966" y="1236"/>
                    </a:lnTo>
                    <a:cubicBezTo>
                      <a:pt x="11954" y="998"/>
                      <a:pt x="11776" y="831"/>
                      <a:pt x="11549" y="831"/>
                    </a:cubicBezTo>
                    <a:lnTo>
                      <a:pt x="10764" y="831"/>
                    </a:lnTo>
                    <a:cubicBezTo>
                      <a:pt x="10752" y="784"/>
                      <a:pt x="10811" y="581"/>
                      <a:pt x="10633" y="498"/>
                    </a:cubicBezTo>
                    <a:cubicBezTo>
                      <a:pt x="9864" y="154"/>
                      <a:pt x="9051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F642E-4036-F78D-D1EC-C9B8D5612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460" y="0"/>
            <a:ext cx="416300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897D4F-00EB-B0D9-5341-1BD6781BB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117" y="0"/>
            <a:ext cx="4163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5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7BADA-6D4F-D9D4-8741-5DCD22F40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>
            <a:extLst>
              <a:ext uri="{FF2B5EF4-FFF2-40B4-BE49-F238E27FC236}">
                <a16:creationId xmlns:a16="http://schemas.microsoft.com/office/drawing/2014/main" id="{200ACE1B-F9E4-D2AB-F102-ABBD6F505E56}"/>
              </a:ext>
            </a:extLst>
          </p:cNvPr>
          <p:cNvSpPr txBox="1"/>
          <p:nvPr/>
        </p:nvSpPr>
        <p:spPr>
          <a:xfrm>
            <a:off x="1021588" y="299006"/>
            <a:ext cx="10102023" cy="526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82"/>
              </a:lnSpc>
            </a:pPr>
            <a:r>
              <a:rPr lang="en-US" sz="28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Législation</a:t>
            </a:r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 Permissive | </a:t>
            </a:r>
            <a:r>
              <a:rPr lang="en-US" sz="2800" cap="all" spc="150" dirty="0">
                <a:solidFill>
                  <a:schemeClr val="accent2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permitting</a:t>
            </a:r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800" cap="all" spc="150" dirty="0">
                <a:solidFill>
                  <a:schemeClr val="accent2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Legislation</a:t>
            </a:r>
            <a:r>
              <a:rPr lang="en-US" sz="425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BD33430B-A3BA-2A5D-4B8B-904DC15C1D93}"/>
              </a:ext>
            </a:extLst>
          </p:cNvPr>
          <p:cNvSpPr txBox="1">
            <a:spLocks/>
          </p:cNvSpPr>
          <p:nvPr/>
        </p:nvSpPr>
        <p:spPr>
          <a:xfrm>
            <a:off x="5945202" y="6613545"/>
            <a:ext cx="305300" cy="243417"/>
          </a:xfrm>
          <a:prstGeom prst="rect">
            <a:avLst/>
          </a:prstGeom>
          <a:noFill/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545454"/>
                </a:solidFill>
                <a:ea typeface="Open Sans"/>
                <a:cs typeface="Open Sans"/>
              </a:rPr>
              <a:t>13</a:t>
            </a:r>
            <a:endParaRPr lang="en-US" dirty="0">
              <a:solidFill>
                <a:srgbClr val="54545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CC2CEF-3080-F374-4E39-FE262F01D31A}"/>
              </a:ext>
            </a:extLst>
          </p:cNvPr>
          <p:cNvGrpSpPr/>
          <p:nvPr/>
        </p:nvGrpSpPr>
        <p:grpSpPr>
          <a:xfrm>
            <a:off x="10714362" y="22069"/>
            <a:ext cx="1395253" cy="1049956"/>
            <a:chOff x="7878315" y="1719905"/>
            <a:chExt cx="3704512" cy="2755896"/>
          </a:xfrm>
        </p:grpSpPr>
        <p:sp>
          <p:nvSpPr>
            <p:cNvPr id="15" name="Google Shape;866;p41">
              <a:extLst>
                <a:ext uri="{FF2B5EF4-FFF2-40B4-BE49-F238E27FC236}">
                  <a16:creationId xmlns:a16="http://schemas.microsoft.com/office/drawing/2014/main" id="{65E5E527-8758-D7B8-BD1B-948230D381FB}"/>
                </a:ext>
              </a:extLst>
            </p:cNvPr>
            <p:cNvSpPr txBox="1">
              <a:spLocks/>
            </p:cNvSpPr>
            <p:nvPr/>
          </p:nvSpPr>
          <p:spPr>
            <a:xfrm>
              <a:off x="7878315" y="4028201"/>
              <a:ext cx="3704512" cy="4476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CA" sz="800">
                  <a:latin typeface="+mj-lt"/>
                </a:rPr>
                <a:t>RECHERCHE | RESEARCH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153686C-F4EF-E472-35A3-56956D867BEC}"/>
                </a:ext>
              </a:extLst>
            </p:cNvPr>
            <p:cNvGrpSpPr/>
            <p:nvPr/>
          </p:nvGrpSpPr>
          <p:grpSpPr>
            <a:xfrm>
              <a:off x="8821885" y="1719905"/>
              <a:ext cx="1805857" cy="1817352"/>
              <a:chOff x="8821886" y="2718257"/>
              <a:chExt cx="819000" cy="819000"/>
            </a:xfrm>
          </p:grpSpPr>
          <p:sp>
            <p:nvSpPr>
              <p:cNvPr id="17" name="Google Shape;868;p41">
                <a:extLst>
                  <a:ext uri="{FF2B5EF4-FFF2-40B4-BE49-F238E27FC236}">
                    <a16:creationId xmlns:a16="http://schemas.microsoft.com/office/drawing/2014/main" id="{84D21005-C4BD-C6BA-E6EA-A26D0A6E8D02}"/>
                  </a:ext>
                </a:extLst>
              </p:cNvPr>
              <p:cNvSpPr/>
              <p:nvPr/>
            </p:nvSpPr>
            <p:spPr>
              <a:xfrm>
                <a:off x="8821886" y="2718257"/>
                <a:ext cx="819000" cy="819000"/>
              </a:xfrm>
              <a:prstGeom prst="ellipse">
                <a:avLst/>
              </a:prstGeom>
              <a:solidFill>
                <a:srgbClr val="E7D2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missioner"/>
                  <a:ea typeface="Commissioner"/>
                  <a:cs typeface="Commissioner"/>
                  <a:sym typeface="Commissioner"/>
                </a:endParaRPr>
              </a:p>
            </p:txBody>
          </p:sp>
          <p:sp>
            <p:nvSpPr>
              <p:cNvPr id="18" name="Google Shape;873;p41">
                <a:extLst>
                  <a:ext uri="{FF2B5EF4-FFF2-40B4-BE49-F238E27FC236}">
                    <a16:creationId xmlns:a16="http://schemas.microsoft.com/office/drawing/2014/main" id="{F63998FC-5660-581E-FF2A-4453AFE7C67D}"/>
                  </a:ext>
                </a:extLst>
              </p:cNvPr>
              <p:cNvSpPr/>
              <p:nvPr/>
            </p:nvSpPr>
            <p:spPr>
              <a:xfrm>
                <a:off x="9023599" y="2957440"/>
                <a:ext cx="415554" cy="340642"/>
              </a:xfrm>
              <a:custGeom>
                <a:avLst/>
                <a:gdLst/>
                <a:ahLst/>
                <a:cxnLst/>
                <a:rect l="l" t="t" r="r" b="b"/>
                <a:pathLst>
                  <a:path w="11967" h="9809" extrusionOk="0">
                    <a:moveTo>
                      <a:pt x="8309" y="358"/>
                    </a:moveTo>
                    <a:cubicBezTo>
                      <a:pt x="8940" y="358"/>
                      <a:pt x="9663" y="469"/>
                      <a:pt x="10418" y="796"/>
                    </a:cubicBezTo>
                    <a:lnTo>
                      <a:pt x="10418" y="7796"/>
                    </a:lnTo>
                    <a:cubicBezTo>
                      <a:pt x="9723" y="7513"/>
                      <a:pt x="8997" y="7381"/>
                      <a:pt x="8289" y="7381"/>
                    </a:cubicBezTo>
                    <a:cubicBezTo>
                      <a:pt x="7542" y="7381"/>
                      <a:pt x="6816" y="7527"/>
                      <a:pt x="6168" y="7796"/>
                    </a:cubicBezTo>
                    <a:lnTo>
                      <a:pt x="6168" y="796"/>
                    </a:lnTo>
                    <a:cubicBezTo>
                      <a:pt x="6430" y="676"/>
                      <a:pt x="7238" y="358"/>
                      <a:pt x="8309" y="358"/>
                    </a:cubicBezTo>
                    <a:close/>
                    <a:moveTo>
                      <a:pt x="3700" y="358"/>
                    </a:moveTo>
                    <a:cubicBezTo>
                      <a:pt x="4458" y="358"/>
                      <a:pt x="5191" y="513"/>
                      <a:pt x="5823" y="796"/>
                    </a:cubicBezTo>
                    <a:cubicBezTo>
                      <a:pt x="5811" y="1677"/>
                      <a:pt x="5811" y="6761"/>
                      <a:pt x="5811" y="7796"/>
                    </a:cubicBezTo>
                    <a:cubicBezTo>
                      <a:pt x="5418" y="7642"/>
                      <a:pt x="4656" y="7392"/>
                      <a:pt x="3668" y="7392"/>
                    </a:cubicBezTo>
                    <a:cubicBezTo>
                      <a:pt x="2929" y="7392"/>
                      <a:pt x="2215" y="7523"/>
                      <a:pt x="1548" y="7808"/>
                    </a:cubicBezTo>
                    <a:lnTo>
                      <a:pt x="1548" y="3867"/>
                    </a:lnTo>
                    <a:cubicBezTo>
                      <a:pt x="1548" y="3760"/>
                      <a:pt x="1477" y="3689"/>
                      <a:pt x="1370" y="3689"/>
                    </a:cubicBezTo>
                    <a:cubicBezTo>
                      <a:pt x="1262" y="3689"/>
                      <a:pt x="1191" y="3760"/>
                      <a:pt x="1191" y="3867"/>
                    </a:cubicBezTo>
                    <a:lnTo>
                      <a:pt x="1191" y="7987"/>
                    </a:lnTo>
                    <a:cubicBezTo>
                      <a:pt x="1191" y="8118"/>
                      <a:pt x="1298" y="8225"/>
                      <a:pt x="1429" y="8225"/>
                    </a:cubicBezTo>
                    <a:cubicBezTo>
                      <a:pt x="1465" y="8225"/>
                      <a:pt x="1489" y="8225"/>
                      <a:pt x="1524" y="8213"/>
                    </a:cubicBezTo>
                    <a:cubicBezTo>
                      <a:pt x="2203" y="7916"/>
                      <a:pt x="2917" y="7761"/>
                      <a:pt x="3656" y="7761"/>
                    </a:cubicBezTo>
                    <a:cubicBezTo>
                      <a:pt x="4715" y="7761"/>
                      <a:pt x="5537" y="8070"/>
                      <a:pt x="5799" y="8189"/>
                    </a:cubicBezTo>
                    <a:lnTo>
                      <a:pt x="5799" y="8606"/>
                    </a:lnTo>
                    <a:lnTo>
                      <a:pt x="417" y="8606"/>
                    </a:lnTo>
                    <a:cubicBezTo>
                      <a:pt x="381" y="8606"/>
                      <a:pt x="358" y="8582"/>
                      <a:pt x="358" y="8547"/>
                    </a:cubicBezTo>
                    <a:lnTo>
                      <a:pt x="358" y="1248"/>
                    </a:lnTo>
                    <a:cubicBezTo>
                      <a:pt x="358" y="1212"/>
                      <a:pt x="381" y="1188"/>
                      <a:pt x="417" y="1188"/>
                    </a:cubicBezTo>
                    <a:lnTo>
                      <a:pt x="1203" y="1188"/>
                    </a:lnTo>
                    <a:lnTo>
                      <a:pt x="1203" y="3153"/>
                    </a:lnTo>
                    <a:cubicBezTo>
                      <a:pt x="1203" y="3248"/>
                      <a:pt x="1274" y="3332"/>
                      <a:pt x="1382" y="3332"/>
                    </a:cubicBezTo>
                    <a:cubicBezTo>
                      <a:pt x="1489" y="3332"/>
                      <a:pt x="1560" y="3248"/>
                      <a:pt x="1560" y="3153"/>
                    </a:cubicBezTo>
                    <a:lnTo>
                      <a:pt x="1560" y="796"/>
                    </a:lnTo>
                    <a:cubicBezTo>
                      <a:pt x="2253" y="495"/>
                      <a:pt x="2987" y="358"/>
                      <a:pt x="3700" y="358"/>
                    </a:cubicBezTo>
                    <a:close/>
                    <a:moveTo>
                      <a:pt x="6608" y="7987"/>
                    </a:moveTo>
                    <a:lnTo>
                      <a:pt x="6608" y="9249"/>
                    </a:lnTo>
                    <a:lnTo>
                      <a:pt x="6501" y="9166"/>
                    </a:lnTo>
                    <a:cubicBezTo>
                      <a:pt x="6471" y="9136"/>
                      <a:pt x="6430" y="9121"/>
                      <a:pt x="6390" y="9121"/>
                    </a:cubicBezTo>
                    <a:cubicBezTo>
                      <a:pt x="6349" y="9121"/>
                      <a:pt x="6311" y="9136"/>
                      <a:pt x="6287" y="9166"/>
                    </a:cubicBezTo>
                    <a:lnTo>
                      <a:pt x="6168" y="9261"/>
                    </a:lnTo>
                    <a:lnTo>
                      <a:pt x="6168" y="8166"/>
                    </a:lnTo>
                    <a:cubicBezTo>
                      <a:pt x="6251" y="8118"/>
                      <a:pt x="6418" y="8058"/>
                      <a:pt x="6608" y="7987"/>
                    </a:cubicBezTo>
                    <a:close/>
                    <a:moveTo>
                      <a:pt x="8273" y="0"/>
                    </a:moveTo>
                    <a:cubicBezTo>
                      <a:pt x="7438" y="0"/>
                      <a:pt x="6643" y="178"/>
                      <a:pt x="5989" y="486"/>
                    </a:cubicBezTo>
                    <a:cubicBezTo>
                      <a:pt x="5715" y="367"/>
                      <a:pt x="4858" y="10"/>
                      <a:pt x="3668" y="10"/>
                    </a:cubicBezTo>
                    <a:cubicBezTo>
                      <a:pt x="2858" y="10"/>
                      <a:pt x="2072" y="176"/>
                      <a:pt x="1322" y="510"/>
                    </a:cubicBezTo>
                    <a:cubicBezTo>
                      <a:pt x="1143" y="593"/>
                      <a:pt x="1191" y="796"/>
                      <a:pt x="1191" y="843"/>
                    </a:cubicBezTo>
                    <a:lnTo>
                      <a:pt x="405" y="843"/>
                    </a:lnTo>
                    <a:cubicBezTo>
                      <a:pt x="179" y="843"/>
                      <a:pt x="0" y="1022"/>
                      <a:pt x="0" y="1248"/>
                    </a:cubicBezTo>
                    <a:lnTo>
                      <a:pt x="0" y="8535"/>
                    </a:lnTo>
                    <a:cubicBezTo>
                      <a:pt x="0" y="8761"/>
                      <a:pt x="179" y="8939"/>
                      <a:pt x="405" y="8939"/>
                    </a:cubicBezTo>
                    <a:lnTo>
                      <a:pt x="5811" y="8939"/>
                    </a:lnTo>
                    <a:lnTo>
                      <a:pt x="5811" y="9630"/>
                    </a:lnTo>
                    <a:cubicBezTo>
                      <a:pt x="5811" y="9740"/>
                      <a:pt x="5889" y="9808"/>
                      <a:pt x="5977" y="9808"/>
                    </a:cubicBezTo>
                    <a:cubicBezTo>
                      <a:pt x="6013" y="9808"/>
                      <a:pt x="6050" y="9797"/>
                      <a:pt x="6084" y="9773"/>
                    </a:cubicBezTo>
                    <a:lnTo>
                      <a:pt x="6382" y="9535"/>
                    </a:lnTo>
                    <a:cubicBezTo>
                      <a:pt x="6656" y="9737"/>
                      <a:pt x="6668" y="9809"/>
                      <a:pt x="6787" y="9809"/>
                    </a:cubicBezTo>
                    <a:cubicBezTo>
                      <a:pt x="6894" y="9809"/>
                      <a:pt x="6966" y="9737"/>
                      <a:pt x="6966" y="9630"/>
                    </a:cubicBezTo>
                    <a:lnTo>
                      <a:pt x="6966" y="8939"/>
                    </a:lnTo>
                    <a:lnTo>
                      <a:pt x="9335" y="8939"/>
                    </a:lnTo>
                    <a:cubicBezTo>
                      <a:pt x="9442" y="8939"/>
                      <a:pt x="9513" y="8856"/>
                      <a:pt x="9513" y="8761"/>
                    </a:cubicBezTo>
                    <a:cubicBezTo>
                      <a:pt x="9513" y="8654"/>
                      <a:pt x="9442" y="8582"/>
                      <a:pt x="9335" y="8582"/>
                    </a:cubicBezTo>
                    <a:lnTo>
                      <a:pt x="6966" y="8582"/>
                    </a:lnTo>
                    <a:lnTo>
                      <a:pt x="6966" y="7892"/>
                    </a:lnTo>
                    <a:cubicBezTo>
                      <a:pt x="7400" y="7783"/>
                      <a:pt x="7847" y="7728"/>
                      <a:pt x="8295" y="7728"/>
                    </a:cubicBezTo>
                    <a:cubicBezTo>
                      <a:pt x="9025" y="7728"/>
                      <a:pt x="9760" y="7875"/>
                      <a:pt x="10454" y="8177"/>
                    </a:cubicBezTo>
                    <a:cubicBezTo>
                      <a:pt x="10483" y="8192"/>
                      <a:pt x="10514" y="8199"/>
                      <a:pt x="10544" y="8199"/>
                    </a:cubicBezTo>
                    <a:cubicBezTo>
                      <a:pt x="10662" y="8199"/>
                      <a:pt x="10776" y="8096"/>
                      <a:pt x="10776" y="7963"/>
                    </a:cubicBezTo>
                    <a:lnTo>
                      <a:pt x="10776" y="1177"/>
                    </a:lnTo>
                    <a:lnTo>
                      <a:pt x="11561" y="1177"/>
                    </a:lnTo>
                    <a:cubicBezTo>
                      <a:pt x="11597" y="1177"/>
                      <a:pt x="11621" y="1212"/>
                      <a:pt x="11621" y="1236"/>
                    </a:cubicBezTo>
                    <a:lnTo>
                      <a:pt x="11621" y="8535"/>
                    </a:lnTo>
                    <a:cubicBezTo>
                      <a:pt x="11621" y="8570"/>
                      <a:pt x="11597" y="8594"/>
                      <a:pt x="11561" y="8594"/>
                    </a:cubicBezTo>
                    <a:lnTo>
                      <a:pt x="10049" y="8594"/>
                    </a:lnTo>
                    <a:cubicBezTo>
                      <a:pt x="9942" y="8594"/>
                      <a:pt x="9871" y="8666"/>
                      <a:pt x="9871" y="8773"/>
                    </a:cubicBezTo>
                    <a:cubicBezTo>
                      <a:pt x="9871" y="8880"/>
                      <a:pt x="9942" y="8951"/>
                      <a:pt x="10049" y="8951"/>
                    </a:cubicBezTo>
                    <a:lnTo>
                      <a:pt x="11561" y="8951"/>
                    </a:lnTo>
                    <a:cubicBezTo>
                      <a:pt x="11788" y="8951"/>
                      <a:pt x="11966" y="8773"/>
                      <a:pt x="11966" y="8547"/>
                    </a:cubicBezTo>
                    <a:lnTo>
                      <a:pt x="11966" y="1236"/>
                    </a:lnTo>
                    <a:cubicBezTo>
                      <a:pt x="11954" y="998"/>
                      <a:pt x="11776" y="831"/>
                      <a:pt x="11549" y="831"/>
                    </a:cubicBezTo>
                    <a:lnTo>
                      <a:pt x="10764" y="831"/>
                    </a:lnTo>
                    <a:cubicBezTo>
                      <a:pt x="10752" y="784"/>
                      <a:pt x="10811" y="581"/>
                      <a:pt x="10633" y="498"/>
                    </a:cubicBezTo>
                    <a:cubicBezTo>
                      <a:pt x="9864" y="154"/>
                      <a:pt x="9051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7970CA-B00E-CE41-A5E1-D05454EA81F2}"/>
              </a:ext>
            </a:extLst>
          </p:cNvPr>
          <p:cNvGrpSpPr/>
          <p:nvPr/>
        </p:nvGrpSpPr>
        <p:grpSpPr>
          <a:xfrm>
            <a:off x="-48269" y="15957"/>
            <a:ext cx="1176718" cy="1044550"/>
            <a:chOff x="1002493" y="1777042"/>
            <a:chExt cx="3220132" cy="2479177"/>
          </a:xfrm>
        </p:grpSpPr>
        <p:sp>
          <p:nvSpPr>
            <p:cNvPr id="21" name="Google Shape;865;p41">
              <a:extLst>
                <a:ext uri="{FF2B5EF4-FFF2-40B4-BE49-F238E27FC236}">
                  <a16:creationId xmlns:a16="http://schemas.microsoft.com/office/drawing/2014/main" id="{B0E79DC5-2360-8F55-7058-F9F67AC67947}"/>
                </a:ext>
              </a:extLst>
            </p:cNvPr>
            <p:cNvSpPr txBox="1">
              <a:spLocks/>
            </p:cNvSpPr>
            <p:nvPr/>
          </p:nvSpPr>
          <p:spPr>
            <a:xfrm>
              <a:off x="1002493" y="3808619"/>
              <a:ext cx="3220132" cy="4476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CA" sz="700"/>
                <a:t>POLITIQUE | POLICY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5A89E17-DA02-D168-ACD0-DF078F31BC82}"/>
                </a:ext>
              </a:extLst>
            </p:cNvPr>
            <p:cNvGrpSpPr/>
            <p:nvPr/>
          </p:nvGrpSpPr>
          <p:grpSpPr>
            <a:xfrm>
              <a:off x="1682151" y="1777042"/>
              <a:ext cx="1880051" cy="1750203"/>
              <a:chOff x="2743202" y="2708245"/>
              <a:chExt cx="819000" cy="819000"/>
            </a:xfrm>
          </p:grpSpPr>
          <p:sp>
            <p:nvSpPr>
              <p:cNvPr id="23" name="Google Shape;867;p41">
                <a:extLst>
                  <a:ext uri="{FF2B5EF4-FFF2-40B4-BE49-F238E27FC236}">
                    <a16:creationId xmlns:a16="http://schemas.microsoft.com/office/drawing/2014/main" id="{689ED588-D846-3257-85A8-D7F106C8ABC3}"/>
                  </a:ext>
                </a:extLst>
              </p:cNvPr>
              <p:cNvSpPr/>
              <p:nvPr/>
            </p:nvSpPr>
            <p:spPr>
              <a:xfrm>
                <a:off x="2743202" y="2708245"/>
                <a:ext cx="819000" cy="819000"/>
              </a:xfrm>
              <a:prstGeom prst="ellipse">
                <a:avLst/>
              </a:prstGeom>
              <a:solidFill>
                <a:srgbClr val="E7D2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missioner"/>
                  <a:ea typeface="Commissioner"/>
                  <a:cs typeface="Commissioner"/>
                  <a:sym typeface="Commissioner"/>
                </a:endParaRPr>
              </a:p>
            </p:txBody>
          </p:sp>
          <p:grpSp>
            <p:nvGrpSpPr>
              <p:cNvPr id="24" name="Google Shape;10730;p81">
                <a:extLst>
                  <a:ext uri="{FF2B5EF4-FFF2-40B4-BE49-F238E27FC236}">
                    <a16:creationId xmlns:a16="http://schemas.microsoft.com/office/drawing/2014/main" id="{49A28899-680D-E2CE-FD94-0E721379F4A1}"/>
                  </a:ext>
                </a:extLst>
              </p:cNvPr>
              <p:cNvGrpSpPr/>
              <p:nvPr/>
            </p:nvGrpSpPr>
            <p:grpSpPr>
              <a:xfrm>
                <a:off x="2957558" y="2944639"/>
                <a:ext cx="390287" cy="367065"/>
                <a:chOff x="6649231" y="1500021"/>
                <a:chExt cx="390287" cy="367065"/>
              </a:xfrm>
              <a:solidFill>
                <a:schemeClr val="bg1"/>
              </a:solidFill>
            </p:grpSpPr>
            <p:sp>
              <p:nvSpPr>
                <p:cNvPr id="25" name="Google Shape;10731;p81">
                  <a:extLst>
                    <a:ext uri="{FF2B5EF4-FFF2-40B4-BE49-F238E27FC236}">
                      <a16:creationId xmlns:a16="http://schemas.microsoft.com/office/drawing/2014/main" id="{3AE9AAD6-4DB1-2225-B2BD-435B110C094C}"/>
                    </a:ext>
                  </a:extLst>
                </p:cNvPr>
                <p:cNvSpPr/>
                <p:nvPr/>
              </p:nvSpPr>
              <p:spPr>
                <a:xfrm>
                  <a:off x="6649231" y="1500021"/>
                  <a:ext cx="390287" cy="36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2" h="11523" extrusionOk="0">
                      <a:moveTo>
                        <a:pt x="2393" y="6022"/>
                      </a:moveTo>
                      <a:lnTo>
                        <a:pt x="5775" y="9391"/>
                      </a:lnTo>
                      <a:lnTo>
                        <a:pt x="4691" y="10487"/>
                      </a:lnTo>
                      <a:cubicBezTo>
                        <a:pt x="4221" y="10951"/>
                        <a:pt x="3611" y="11183"/>
                        <a:pt x="3000" y="11183"/>
                      </a:cubicBezTo>
                      <a:cubicBezTo>
                        <a:pt x="2390" y="11183"/>
                        <a:pt x="1780" y="10951"/>
                        <a:pt x="1310" y="10487"/>
                      </a:cubicBezTo>
                      <a:cubicBezTo>
                        <a:pt x="369" y="9546"/>
                        <a:pt x="369" y="8046"/>
                        <a:pt x="1310" y="7105"/>
                      </a:cubicBezTo>
                      <a:lnTo>
                        <a:pt x="2393" y="6022"/>
                      </a:lnTo>
                      <a:close/>
                      <a:moveTo>
                        <a:pt x="3000" y="331"/>
                      </a:moveTo>
                      <a:cubicBezTo>
                        <a:pt x="3608" y="331"/>
                        <a:pt x="4203" y="557"/>
                        <a:pt x="4667" y="1021"/>
                      </a:cubicBezTo>
                      <a:lnTo>
                        <a:pt x="10763" y="7105"/>
                      </a:lnTo>
                      <a:cubicBezTo>
                        <a:pt x="11680" y="8046"/>
                        <a:pt x="11680" y="9546"/>
                        <a:pt x="10763" y="10463"/>
                      </a:cubicBezTo>
                      <a:lnTo>
                        <a:pt x="10728" y="10499"/>
                      </a:lnTo>
                      <a:cubicBezTo>
                        <a:pt x="10263" y="10957"/>
                        <a:pt x="9656" y="11186"/>
                        <a:pt x="9050" y="11186"/>
                      </a:cubicBezTo>
                      <a:cubicBezTo>
                        <a:pt x="8445" y="11186"/>
                        <a:pt x="7840" y="10957"/>
                        <a:pt x="7382" y="10499"/>
                      </a:cubicBezTo>
                      <a:lnTo>
                        <a:pt x="1286" y="4415"/>
                      </a:lnTo>
                      <a:cubicBezTo>
                        <a:pt x="369" y="3486"/>
                        <a:pt x="369" y="1986"/>
                        <a:pt x="1286" y="1057"/>
                      </a:cubicBezTo>
                      <a:cubicBezTo>
                        <a:pt x="1310" y="1045"/>
                        <a:pt x="1929" y="331"/>
                        <a:pt x="3000" y="331"/>
                      </a:cubicBezTo>
                      <a:close/>
                      <a:moveTo>
                        <a:pt x="2999" y="0"/>
                      </a:moveTo>
                      <a:cubicBezTo>
                        <a:pt x="2307" y="0"/>
                        <a:pt x="1613" y="265"/>
                        <a:pt x="1084" y="795"/>
                      </a:cubicBezTo>
                      <a:lnTo>
                        <a:pt x="1060" y="819"/>
                      </a:lnTo>
                      <a:cubicBezTo>
                        <a:pt x="0" y="1879"/>
                        <a:pt x="0" y="3593"/>
                        <a:pt x="1060" y="4641"/>
                      </a:cubicBezTo>
                      <a:lnTo>
                        <a:pt x="2167" y="5760"/>
                      </a:lnTo>
                      <a:lnTo>
                        <a:pt x="1084" y="6855"/>
                      </a:lnTo>
                      <a:cubicBezTo>
                        <a:pt x="24" y="7903"/>
                        <a:pt x="24" y="9653"/>
                        <a:pt x="1084" y="10701"/>
                      </a:cubicBezTo>
                      <a:cubicBezTo>
                        <a:pt x="1613" y="11231"/>
                        <a:pt x="2313" y="11496"/>
                        <a:pt x="3012" y="11496"/>
                      </a:cubicBezTo>
                      <a:cubicBezTo>
                        <a:pt x="3712" y="11496"/>
                        <a:pt x="4411" y="11231"/>
                        <a:pt x="4941" y="10701"/>
                      </a:cubicBezTo>
                      <a:lnTo>
                        <a:pt x="6025" y="9618"/>
                      </a:lnTo>
                      <a:lnTo>
                        <a:pt x="7144" y="10737"/>
                      </a:lnTo>
                      <a:cubicBezTo>
                        <a:pt x="7674" y="11261"/>
                        <a:pt x="8364" y="11523"/>
                        <a:pt x="9055" y="11523"/>
                      </a:cubicBezTo>
                      <a:cubicBezTo>
                        <a:pt x="9745" y="11523"/>
                        <a:pt x="10436" y="11261"/>
                        <a:pt x="10966" y="10737"/>
                      </a:cubicBezTo>
                      <a:lnTo>
                        <a:pt x="11001" y="10701"/>
                      </a:lnTo>
                      <a:cubicBezTo>
                        <a:pt x="12037" y="9653"/>
                        <a:pt x="12037" y="7939"/>
                        <a:pt x="11001" y="6879"/>
                      </a:cubicBezTo>
                      <a:lnTo>
                        <a:pt x="6263" y="2141"/>
                      </a:lnTo>
                      <a:lnTo>
                        <a:pt x="7370" y="1045"/>
                      </a:lnTo>
                      <a:cubicBezTo>
                        <a:pt x="7811" y="593"/>
                        <a:pt x="8418" y="343"/>
                        <a:pt x="9049" y="343"/>
                      </a:cubicBezTo>
                      <a:cubicBezTo>
                        <a:pt x="11156" y="343"/>
                        <a:pt x="12252" y="2914"/>
                        <a:pt x="10728" y="4427"/>
                      </a:cubicBezTo>
                      <a:lnTo>
                        <a:pt x="9989" y="5165"/>
                      </a:lnTo>
                      <a:cubicBezTo>
                        <a:pt x="9882" y="5272"/>
                        <a:pt x="9954" y="5451"/>
                        <a:pt x="10108" y="5451"/>
                      </a:cubicBezTo>
                      <a:cubicBezTo>
                        <a:pt x="10228" y="5451"/>
                        <a:pt x="10204" y="5391"/>
                        <a:pt x="10966" y="4641"/>
                      </a:cubicBezTo>
                      <a:cubicBezTo>
                        <a:pt x="11490" y="4129"/>
                        <a:pt x="11775" y="3450"/>
                        <a:pt x="11775" y="2724"/>
                      </a:cubicBezTo>
                      <a:cubicBezTo>
                        <a:pt x="11775" y="1224"/>
                        <a:pt x="10549" y="9"/>
                        <a:pt x="9049" y="9"/>
                      </a:cubicBezTo>
                      <a:cubicBezTo>
                        <a:pt x="8323" y="9"/>
                        <a:pt x="7632" y="283"/>
                        <a:pt x="7132" y="807"/>
                      </a:cubicBezTo>
                      <a:lnTo>
                        <a:pt x="6025" y="1914"/>
                      </a:lnTo>
                      <a:lnTo>
                        <a:pt x="4905" y="795"/>
                      </a:lnTo>
                      <a:cubicBezTo>
                        <a:pt x="4382" y="265"/>
                        <a:pt x="3691" y="0"/>
                        <a:pt x="29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0732;p81">
                  <a:extLst>
                    <a:ext uri="{FF2B5EF4-FFF2-40B4-BE49-F238E27FC236}">
                      <a16:creationId xmlns:a16="http://schemas.microsoft.com/office/drawing/2014/main" id="{0BC0A0B5-B300-EB14-3D63-F8E3D98EFEAF}"/>
                    </a:ext>
                  </a:extLst>
                </p:cNvPr>
                <p:cNvSpPr/>
                <p:nvPr/>
              </p:nvSpPr>
              <p:spPr>
                <a:xfrm>
                  <a:off x="6759194" y="1602435"/>
                  <a:ext cx="161983" cy="161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5" h="5067" extrusionOk="0">
                      <a:moveTo>
                        <a:pt x="2192" y="0"/>
                      </a:moveTo>
                      <a:cubicBezTo>
                        <a:pt x="2147" y="0"/>
                        <a:pt x="2102" y="15"/>
                        <a:pt x="2073" y="45"/>
                      </a:cubicBezTo>
                      <a:lnTo>
                        <a:pt x="60" y="2057"/>
                      </a:lnTo>
                      <a:cubicBezTo>
                        <a:pt x="1" y="2116"/>
                        <a:pt x="1" y="2236"/>
                        <a:pt x="60" y="2295"/>
                      </a:cubicBezTo>
                      <a:lnTo>
                        <a:pt x="501" y="2747"/>
                      </a:lnTo>
                      <a:cubicBezTo>
                        <a:pt x="531" y="2771"/>
                        <a:pt x="575" y="2783"/>
                        <a:pt x="620" y="2783"/>
                      </a:cubicBezTo>
                      <a:cubicBezTo>
                        <a:pt x="665" y="2783"/>
                        <a:pt x="709" y="2771"/>
                        <a:pt x="739" y="2747"/>
                      </a:cubicBezTo>
                      <a:cubicBezTo>
                        <a:pt x="799" y="2688"/>
                        <a:pt x="799" y="2569"/>
                        <a:pt x="739" y="2497"/>
                      </a:cubicBezTo>
                      <a:lnTo>
                        <a:pt x="418" y="2176"/>
                      </a:lnTo>
                      <a:lnTo>
                        <a:pt x="2192" y="402"/>
                      </a:lnTo>
                      <a:lnTo>
                        <a:pt x="4668" y="2890"/>
                      </a:lnTo>
                      <a:lnTo>
                        <a:pt x="2906" y="4664"/>
                      </a:lnTo>
                      <a:lnTo>
                        <a:pt x="1322" y="3081"/>
                      </a:lnTo>
                      <a:cubicBezTo>
                        <a:pt x="1293" y="3051"/>
                        <a:pt x="1248" y="3036"/>
                        <a:pt x="1203" y="3036"/>
                      </a:cubicBezTo>
                      <a:cubicBezTo>
                        <a:pt x="1159" y="3036"/>
                        <a:pt x="1114" y="3051"/>
                        <a:pt x="1084" y="3081"/>
                      </a:cubicBezTo>
                      <a:cubicBezTo>
                        <a:pt x="1025" y="3140"/>
                        <a:pt x="1025" y="3259"/>
                        <a:pt x="1084" y="3319"/>
                      </a:cubicBezTo>
                      <a:lnTo>
                        <a:pt x="2787" y="5022"/>
                      </a:lnTo>
                      <a:cubicBezTo>
                        <a:pt x="2817" y="5051"/>
                        <a:pt x="2861" y="5066"/>
                        <a:pt x="2906" y="5066"/>
                      </a:cubicBezTo>
                      <a:cubicBezTo>
                        <a:pt x="2951" y="5066"/>
                        <a:pt x="2995" y="5051"/>
                        <a:pt x="3025" y="5022"/>
                      </a:cubicBezTo>
                      <a:lnTo>
                        <a:pt x="5025" y="3009"/>
                      </a:lnTo>
                      <a:cubicBezTo>
                        <a:pt x="5085" y="2938"/>
                        <a:pt x="5085" y="2831"/>
                        <a:pt x="5025" y="2771"/>
                      </a:cubicBezTo>
                      <a:lnTo>
                        <a:pt x="2311" y="45"/>
                      </a:lnTo>
                      <a:cubicBezTo>
                        <a:pt x="2281" y="15"/>
                        <a:pt x="2236" y="0"/>
                        <a:pt x="21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0733;p81">
                  <a:extLst>
                    <a:ext uri="{FF2B5EF4-FFF2-40B4-BE49-F238E27FC236}">
                      <a16:creationId xmlns:a16="http://schemas.microsoft.com/office/drawing/2014/main" id="{ADEC4746-0365-D8F1-937B-F751E98668EB}"/>
                    </a:ext>
                  </a:extLst>
                </p:cNvPr>
                <p:cNvSpPr/>
                <p:nvPr/>
              </p:nvSpPr>
              <p:spPr>
                <a:xfrm>
                  <a:off x="6718229" y="1625179"/>
                  <a:ext cx="15227" cy="1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47" extrusionOk="0">
                      <a:moveTo>
                        <a:pt x="180" y="0"/>
                      </a:moveTo>
                      <a:cubicBezTo>
                        <a:pt x="135" y="0"/>
                        <a:pt x="90" y="15"/>
                        <a:pt x="61" y="45"/>
                      </a:cubicBezTo>
                      <a:cubicBezTo>
                        <a:pt x="1" y="105"/>
                        <a:pt x="1" y="224"/>
                        <a:pt x="61" y="283"/>
                      </a:cubicBezTo>
                      <a:lnTo>
                        <a:pt x="180" y="402"/>
                      </a:lnTo>
                      <a:cubicBezTo>
                        <a:pt x="209" y="432"/>
                        <a:pt x="254" y="447"/>
                        <a:pt x="299" y="447"/>
                      </a:cubicBezTo>
                      <a:cubicBezTo>
                        <a:pt x="343" y="447"/>
                        <a:pt x="388" y="432"/>
                        <a:pt x="418" y="402"/>
                      </a:cubicBezTo>
                      <a:cubicBezTo>
                        <a:pt x="477" y="343"/>
                        <a:pt x="477" y="224"/>
                        <a:pt x="418" y="164"/>
                      </a:cubicBezTo>
                      <a:lnTo>
                        <a:pt x="299" y="45"/>
                      </a:lnTo>
                      <a:cubicBezTo>
                        <a:pt x="269" y="15"/>
                        <a:pt x="224" y="0"/>
                        <a:pt x="1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734;p81">
                  <a:extLst>
                    <a:ext uri="{FF2B5EF4-FFF2-40B4-BE49-F238E27FC236}">
                      <a16:creationId xmlns:a16="http://schemas.microsoft.com/office/drawing/2014/main" id="{B1CBD9C2-E3D1-ED25-D7B2-8E708EF89358}"/>
                    </a:ext>
                  </a:extLst>
                </p:cNvPr>
                <p:cNvSpPr/>
                <p:nvPr/>
              </p:nvSpPr>
              <p:spPr>
                <a:xfrm>
                  <a:off x="6712176" y="1588005"/>
                  <a:ext cx="16533" cy="14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" h="441" extrusionOk="0">
                      <a:moveTo>
                        <a:pt x="179" y="1"/>
                      </a:moveTo>
                      <a:cubicBezTo>
                        <a:pt x="134" y="1"/>
                        <a:pt x="90" y="16"/>
                        <a:pt x="60" y="45"/>
                      </a:cubicBezTo>
                      <a:cubicBezTo>
                        <a:pt x="0" y="93"/>
                        <a:pt x="0" y="224"/>
                        <a:pt x="60" y="283"/>
                      </a:cubicBezTo>
                      <a:cubicBezTo>
                        <a:pt x="155" y="355"/>
                        <a:pt x="191" y="438"/>
                        <a:pt x="298" y="438"/>
                      </a:cubicBezTo>
                      <a:cubicBezTo>
                        <a:pt x="307" y="440"/>
                        <a:pt x="315" y="440"/>
                        <a:pt x="323" y="440"/>
                      </a:cubicBezTo>
                      <a:cubicBezTo>
                        <a:pt x="460" y="440"/>
                        <a:pt x="518" y="254"/>
                        <a:pt x="417" y="164"/>
                      </a:cubicBezTo>
                      <a:lnTo>
                        <a:pt x="298" y="45"/>
                      </a:lnTo>
                      <a:cubicBezTo>
                        <a:pt x="268" y="16"/>
                        <a:pt x="224" y="1"/>
                        <a:pt x="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735;p81">
                  <a:extLst>
                    <a:ext uri="{FF2B5EF4-FFF2-40B4-BE49-F238E27FC236}">
                      <a16:creationId xmlns:a16="http://schemas.microsoft.com/office/drawing/2014/main" id="{8BA500F1-DE96-2CBB-B9D0-F5A0330BE071}"/>
                    </a:ext>
                  </a:extLst>
                </p:cNvPr>
                <p:cNvSpPr/>
                <p:nvPr/>
              </p:nvSpPr>
              <p:spPr>
                <a:xfrm>
                  <a:off x="6744796" y="1555003"/>
                  <a:ext cx="16628" cy="14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451" extrusionOk="0">
                      <a:moveTo>
                        <a:pt x="179" y="1"/>
                      </a:moveTo>
                      <a:cubicBezTo>
                        <a:pt x="134" y="1"/>
                        <a:pt x="90" y="16"/>
                        <a:pt x="60" y="45"/>
                      </a:cubicBezTo>
                      <a:cubicBezTo>
                        <a:pt x="0" y="105"/>
                        <a:pt x="0" y="224"/>
                        <a:pt x="60" y="284"/>
                      </a:cubicBezTo>
                      <a:cubicBezTo>
                        <a:pt x="155" y="367"/>
                        <a:pt x="203" y="450"/>
                        <a:pt x="298" y="450"/>
                      </a:cubicBezTo>
                      <a:cubicBezTo>
                        <a:pt x="303" y="451"/>
                        <a:pt x="307" y="451"/>
                        <a:pt x="312" y="451"/>
                      </a:cubicBezTo>
                      <a:cubicBezTo>
                        <a:pt x="457" y="451"/>
                        <a:pt x="521" y="268"/>
                        <a:pt x="417" y="165"/>
                      </a:cubicBezTo>
                      <a:lnTo>
                        <a:pt x="298" y="45"/>
                      </a:lnTo>
                      <a:cubicBezTo>
                        <a:pt x="268" y="16"/>
                        <a:pt x="224" y="1"/>
                        <a:pt x="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736;p81">
                  <a:extLst>
                    <a:ext uri="{FF2B5EF4-FFF2-40B4-BE49-F238E27FC236}">
                      <a16:creationId xmlns:a16="http://schemas.microsoft.com/office/drawing/2014/main" id="{A23CBA57-A6C4-CF73-FB88-6A966839E7FB}"/>
                    </a:ext>
                  </a:extLst>
                </p:cNvPr>
                <p:cNvSpPr/>
                <p:nvPr/>
              </p:nvSpPr>
              <p:spPr>
                <a:xfrm>
                  <a:off x="6750115" y="1593707"/>
                  <a:ext cx="15577" cy="13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38" extrusionOk="0">
                      <a:moveTo>
                        <a:pt x="179" y="0"/>
                      </a:moveTo>
                      <a:cubicBezTo>
                        <a:pt x="134" y="0"/>
                        <a:pt x="89" y="15"/>
                        <a:pt x="60" y="45"/>
                      </a:cubicBezTo>
                      <a:cubicBezTo>
                        <a:pt x="0" y="93"/>
                        <a:pt x="0" y="212"/>
                        <a:pt x="60" y="283"/>
                      </a:cubicBezTo>
                      <a:cubicBezTo>
                        <a:pt x="155" y="354"/>
                        <a:pt x="191" y="438"/>
                        <a:pt x="298" y="438"/>
                      </a:cubicBezTo>
                      <a:cubicBezTo>
                        <a:pt x="345" y="438"/>
                        <a:pt x="393" y="426"/>
                        <a:pt x="417" y="402"/>
                      </a:cubicBezTo>
                      <a:cubicBezTo>
                        <a:pt x="488" y="319"/>
                        <a:pt x="488" y="212"/>
                        <a:pt x="417" y="164"/>
                      </a:cubicBezTo>
                      <a:lnTo>
                        <a:pt x="298" y="45"/>
                      </a:lnTo>
                      <a:cubicBezTo>
                        <a:pt x="268" y="15"/>
                        <a:pt x="223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737;p81">
                  <a:extLst>
                    <a:ext uri="{FF2B5EF4-FFF2-40B4-BE49-F238E27FC236}">
                      <a16:creationId xmlns:a16="http://schemas.microsoft.com/office/drawing/2014/main" id="{5875282B-8D4C-B8E4-ABCE-F31752A20B8A}"/>
                    </a:ext>
                  </a:extLst>
                </p:cNvPr>
                <p:cNvSpPr/>
                <p:nvPr/>
              </p:nvSpPr>
              <p:spPr>
                <a:xfrm>
                  <a:off x="6782353" y="1561852"/>
                  <a:ext cx="16692" cy="1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50" extrusionOk="0">
                      <a:moveTo>
                        <a:pt x="179" y="0"/>
                      </a:moveTo>
                      <a:cubicBezTo>
                        <a:pt x="134" y="0"/>
                        <a:pt x="89" y="15"/>
                        <a:pt x="60" y="45"/>
                      </a:cubicBezTo>
                      <a:cubicBezTo>
                        <a:pt x="0" y="104"/>
                        <a:pt x="0" y="223"/>
                        <a:pt x="60" y="283"/>
                      </a:cubicBezTo>
                      <a:cubicBezTo>
                        <a:pt x="155" y="354"/>
                        <a:pt x="179" y="450"/>
                        <a:pt x="298" y="450"/>
                      </a:cubicBezTo>
                      <a:cubicBezTo>
                        <a:pt x="453" y="450"/>
                        <a:pt x="524" y="271"/>
                        <a:pt x="417" y="164"/>
                      </a:cubicBezTo>
                      <a:lnTo>
                        <a:pt x="298" y="45"/>
                      </a:lnTo>
                      <a:cubicBezTo>
                        <a:pt x="268" y="15"/>
                        <a:pt x="223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738;p81">
                  <a:extLst>
                    <a:ext uri="{FF2B5EF4-FFF2-40B4-BE49-F238E27FC236}">
                      <a16:creationId xmlns:a16="http://schemas.microsoft.com/office/drawing/2014/main" id="{F725D31B-DD73-E118-69EA-37E410A627EE}"/>
                    </a:ext>
                  </a:extLst>
                </p:cNvPr>
                <p:cNvSpPr/>
                <p:nvPr/>
              </p:nvSpPr>
              <p:spPr>
                <a:xfrm>
                  <a:off x="6884735" y="1791686"/>
                  <a:ext cx="15227" cy="1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47" extrusionOk="0">
                      <a:moveTo>
                        <a:pt x="179" y="0"/>
                      </a:moveTo>
                      <a:cubicBezTo>
                        <a:pt x="135" y="0"/>
                        <a:pt x="90" y="15"/>
                        <a:pt x="60" y="45"/>
                      </a:cubicBezTo>
                      <a:cubicBezTo>
                        <a:pt x="1" y="104"/>
                        <a:pt x="1" y="224"/>
                        <a:pt x="60" y="283"/>
                      </a:cubicBezTo>
                      <a:lnTo>
                        <a:pt x="179" y="402"/>
                      </a:lnTo>
                      <a:cubicBezTo>
                        <a:pt x="209" y="432"/>
                        <a:pt x="254" y="447"/>
                        <a:pt x="298" y="447"/>
                      </a:cubicBezTo>
                      <a:cubicBezTo>
                        <a:pt x="343" y="447"/>
                        <a:pt x="388" y="432"/>
                        <a:pt x="418" y="402"/>
                      </a:cubicBezTo>
                      <a:cubicBezTo>
                        <a:pt x="477" y="343"/>
                        <a:pt x="477" y="224"/>
                        <a:pt x="418" y="164"/>
                      </a:cubicBezTo>
                      <a:lnTo>
                        <a:pt x="298" y="45"/>
                      </a:lnTo>
                      <a:cubicBezTo>
                        <a:pt x="269" y="15"/>
                        <a:pt x="224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739;p81">
                  <a:extLst>
                    <a:ext uri="{FF2B5EF4-FFF2-40B4-BE49-F238E27FC236}">
                      <a16:creationId xmlns:a16="http://schemas.microsoft.com/office/drawing/2014/main" id="{B4CF1CA9-3BAD-7886-A3AC-0AA2215CC4BD}"/>
                    </a:ext>
                  </a:extLst>
                </p:cNvPr>
                <p:cNvSpPr/>
                <p:nvPr/>
              </p:nvSpPr>
              <p:spPr>
                <a:xfrm>
                  <a:off x="6922292" y="1797738"/>
                  <a:ext cx="15195" cy="1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8" extrusionOk="0">
                      <a:moveTo>
                        <a:pt x="179" y="1"/>
                      </a:moveTo>
                      <a:cubicBezTo>
                        <a:pt x="134" y="1"/>
                        <a:pt x="90" y="16"/>
                        <a:pt x="60" y="45"/>
                      </a:cubicBezTo>
                      <a:cubicBezTo>
                        <a:pt x="1" y="105"/>
                        <a:pt x="1" y="224"/>
                        <a:pt x="60" y="284"/>
                      </a:cubicBezTo>
                      <a:lnTo>
                        <a:pt x="179" y="403"/>
                      </a:lnTo>
                      <a:cubicBezTo>
                        <a:pt x="209" y="432"/>
                        <a:pt x="254" y="447"/>
                        <a:pt x="298" y="447"/>
                      </a:cubicBezTo>
                      <a:cubicBezTo>
                        <a:pt x="343" y="447"/>
                        <a:pt x="387" y="432"/>
                        <a:pt x="417" y="403"/>
                      </a:cubicBezTo>
                      <a:cubicBezTo>
                        <a:pt x="477" y="343"/>
                        <a:pt x="477" y="224"/>
                        <a:pt x="417" y="165"/>
                      </a:cubicBezTo>
                      <a:lnTo>
                        <a:pt x="298" y="45"/>
                      </a:lnTo>
                      <a:cubicBezTo>
                        <a:pt x="268" y="16"/>
                        <a:pt x="224" y="1"/>
                        <a:pt x="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740;p81">
                  <a:extLst>
                    <a:ext uri="{FF2B5EF4-FFF2-40B4-BE49-F238E27FC236}">
                      <a16:creationId xmlns:a16="http://schemas.microsoft.com/office/drawing/2014/main" id="{0C087334-63DB-B68E-FECB-E9BB051FC811}"/>
                    </a:ext>
                  </a:extLst>
                </p:cNvPr>
                <p:cNvSpPr/>
                <p:nvPr/>
              </p:nvSpPr>
              <p:spPr>
                <a:xfrm>
                  <a:off x="6954911" y="1765118"/>
                  <a:ext cx="15195" cy="1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8" extrusionOk="0">
                      <a:moveTo>
                        <a:pt x="179" y="1"/>
                      </a:moveTo>
                      <a:cubicBezTo>
                        <a:pt x="134" y="1"/>
                        <a:pt x="90" y="16"/>
                        <a:pt x="60" y="46"/>
                      </a:cubicBezTo>
                      <a:cubicBezTo>
                        <a:pt x="0" y="105"/>
                        <a:pt x="0" y="224"/>
                        <a:pt x="60" y="284"/>
                      </a:cubicBezTo>
                      <a:lnTo>
                        <a:pt x="179" y="403"/>
                      </a:lnTo>
                      <a:cubicBezTo>
                        <a:pt x="209" y="432"/>
                        <a:pt x="253" y="447"/>
                        <a:pt x="298" y="447"/>
                      </a:cubicBezTo>
                      <a:cubicBezTo>
                        <a:pt x="343" y="447"/>
                        <a:pt x="387" y="432"/>
                        <a:pt x="417" y="403"/>
                      </a:cubicBezTo>
                      <a:cubicBezTo>
                        <a:pt x="477" y="343"/>
                        <a:pt x="477" y="224"/>
                        <a:pt x="417" y="165"/>
                      </a:cubicBezTo>
                      <a:lnTo>
                        <a:pt x="298" y="46"/>
                      </a:lnTo>
                      <a:cubicBezTo>
                        <a:pt x="268" y="16"/>
                        <a:pt x="224" y="1"/>
                        <a:pt x="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741;p81">
                  <a:extLst>
                    <a:ext uri="{FF2B5EF4-FFF2-40B4-BE49-F238E27FC236}">
                      <a16:creationId xmlns:a16="http://schemas.microsoft.com/office/drawing/2014/main" id="{19933905-3F4B-C02F-DB26-78D56AE75586}"/>
                    </a:ext>
                  </a:extLst>
                </p:cNvPr>
                <p:cNvSpPr/>
                <p:nvPr/>
              </p:nvSpPr>
              <p:spPr>
                <a:xfrm>
                  <a:off x="6916590" y="1759831"/>
                  <a:ext cx="16724" cy="1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450" extrusionOk="0">
                      <a:moveTo>
                        <a:pt x="180" y="0"/>
                      </a:moveTo>
                      <a:cubicBezTo>
                        <a:pt x="135" y="0"/>
                        <a:pt x="90" y="15"/>
                        <a:pt x="60" y="45"/>
                      </a:cubicBezTo>
                      <a:cubicBezTo>
                        <a:pt x="1" y="104"/>
                        <a:pt x="1" y="223"/>
                        <a:pt x="60" y="283"/>
                      </a:cubicBezTo>
                      <a:cubicBezTo>
                        <a:pt x="144" y="366"/>
                        <a:pt x="191" y="450"/>
                        <a:pt x="299" y="450"/>
                      </a:cubicBezTo>
                      <a:cubicBezTo>
                        <a:pt x="441" y="450"/>
                        <a:pt x="525" y="271"/>
                        <a:pt x="418" y="164"/>
                      </a:cubicBezTo>
                      <a:lnTo>
                        <a:pt x="299" y="45"/>
                      </a:lnTo>
                      <a:cubicBezTo>
                        <a:pt x="269" y="15"/>
                        <a:pt x="224" y="0"/>
                        <a:pt x="1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742;p81">
                  <a:extLst>
                    <a:ext uri="{FF2B5EF4-FFF2-40B4-BE49-F238E27FC236}">
                      <a16:creationId xmlns:a16="http://schemas.microsoft.com/office/drawing/2014/main" id="{12C22006-CBA6-8A97-DAD8-8756303B305C}"/>
                    </a:ext>
                  </a:extLst>
                </p:cNvPr>
                <p:cNvSpPr/>
                <p:nvPr/>
              </p:nvSpPr>
              <p:spPr>
                <a:xfrm>
                  <a:off x="6948477" y="1727593"/>
                  <a:ext cx="16979" cy="14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451" extrusionOk="0">
                      <a:moveTo>
                        <a:pt x="179" y="0"/>
                      </a:moveTo>
                      <a:cubicBezTo>
                        <a:pt x="134" y="0"/>
                        <a:pt x="89" y="15"/>
                        <a:pt x="60" y="45"/>
                      </a:cubicBezTo>
                      <a:cubicBezTo>
                        <a:pt x="0" y="104"/>
                        <a:pt x="0" y="223"/>
                        <a:pt x="60" y="283"/>
                      </a:cubicBezTo>
                      <a:cubicBezTo>
                        <a:pt x="143" y="366"/>
                        <a:pt x="191" y="450"/>
                        <a:pt x="298" y="450"/>
                      </a:cubicBezTo>
                      <a:cubicBezTo>
                        <a:pt x="302" y="450"/>
                        <a:pt x="306" y="450"/>
                        <a:pt x="310" y="450"/>
                      </a:cubicBezTo>
                      <a:cubicBezTo>
                        <a:pt x="446" y="450"/>
                        <a:pt x="532" y="268"/>
                        <a:pt x="417" y="164"/>
                      </a:cubicBezTo>
                      <a:lnTo>
                        <a:pt x="298" y="45"/>
                      </a:lnTo>
                      <a:cubicBezTo>
                        <a:pt x="268" y="15"/>
                        <a:pt x="223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CC689-0D57-D574-3D3A-8B9942B36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95" y="909400"/>
            <a:ext cx="6350775" cy="4835521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fr-FR" sz="1800" b="1" dirty="0">
                <a:ea typeface="+mn-lt"/>
                <a:cs typeface="+mn-lt"/>
              </a:rPr>
              <a:t>Groupe de coordination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ea typeface="+mn-lt"/>
                <a:cs typeface="+mn-lt"/>
              </a:rPr>
              <a:t>Permet la collecte normalisée de données sur le personnel de santé à l'échelle du système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ea typeface="+mn-lt"/>
                <a:cs typeface="+mn-lt"/>
              </a:rPr>
              <a:t>Déjà en vigueur en ON, C.-B., AB, SK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fr-FR" sz="1800" b="1" dirty="0">
                <a:ea typeface="+mn-lt"/>
                <a:cs typeface="+mn-lt"/>
              </a:rPr>
              <a:t>Législation sur la protection de la vie privée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ea typeface="+mn-lt"/>
                <a:cs typeface="+mn-lt"/>
              </a:rPr>
              <a:t>Régit la collecte, l'utilisation et la divulgation des données identifiables des personnes inscrites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ea typeface="+mn-lt"/>
                <a:cs typeface="+mn-lt"/>
              </a:rPr>
              <a:t>L'Alberta autorise explicitement la collecte/divulgation sans consentement lorsqu'elle est autorisée en vertu du code d'information d'un organisme de réglementation</a:t>
            </a:r>
          </a:p>
          <a:p>
            <a:pPr marL="0" indent="0">
              <a:buNone/>
            </a:pPr>
            <a:r>
              <a:rPr lang="fr-FR" sz="1800" b="1" dirty="0">
                <a:ea typeface="+mn-lt"/>
                <a:cs typeface="+mn-lt"/>
              </a:rPr>
              <a:t>Lois antiracistes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ea typeface="+mn-lt"/>
                <a:cs typeface="+mn-lt"/>
              </a:rPr>
              <a:t>Permettent aux organismes publics de collecter des informations personnelles afin d'identifier et d'éliminer les inégalités systémiques, créant ainsi une base juridique pour la collecte de variables linguistiques</a:t>
            </a:r>
          </a:p>
          <a:p>
            <a:pPr marL="0" indent="0">
              <a:buNone/>
            </a:pPr>
            <a:r>
              <a:rPr lang="fr-FR" sz="1800" b="1" dirty="0">
                <a:ea typeface="+mn-lt"/>
                <a:cs typeface="+mn-lt"/>
              </a:rPr>
              <a:t>Infrastructure sécurisée d'accès aux données</a:t>
            </a:r>
          </a:p>
          <a:p>
            <a:r>
              <a:rPr lang="fr-FR" sz="1800" dirty="0">
                <a:ea typeface="+mn-lt"/>
                <a:cs typeface="+mn-lt"/>
              </a:rPr>
              <a:t>Les plateformes nationales existantes prennent en charge le partage sécurisé des données : Réseau de recherche sur les données de santé, RDC de </a:t>
            </a:r>
            <a:r>
              <a:rPr lang="fr-FR" sz="1800" dirty="0" err="1">
                <a:ea typeface="+mn-lt"/>
                <a:cs typeface="+mn-lt"/>
              </a:rPr>
              <a:t>StatsCan</a:t>
            </a:r>
            <a:r>
              <a:rPr lang="fr-FR" sz="1800" dirty="0">
                <a:ea typeface="+mn-lt"/>
                <a:cs typeface="+mn-lt"/>
              </a:rPr>
              <a:t>, ICIS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3BA98F-E498-4A18-6BD3-5DDCC3F85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870" y="1004707"/>
            <a:ext cx="5558745" cy="491533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CA" sz="1800" b="1" i="1" dirty="0"/>
              <a:t>Umbrella Legislation</a:t>
            </a:r>
            <a:endParaRPr lang="en-CA" sz="1800" dirty="0"/>
          </a:p>
          <a:p>
            <a:pPr fontAlgn="base">
              <a:spcBef>
                <a:spcPts val="0"/>
              </a:spcBef>
            </a:pPr>
            <a:r>
              <a:rPr lang="en-CA" sz="1800" i="1" dirty="0"/>
              <a:t>Enables standardized, system-wide health workforce data collection</a:t>
            </a:r>
          </a:p>
          <a:p>
            <a:pPr fontAlgn="base">
              <a:spcBef>
                <a:spcPts val="0"/>
              </a:spcBef>
            </a:pPr>
            <a:r>
              <a:rPr lang="en-CA" sz="1800" i="1" dirty="0"/>
              <a:t>Already in place in ON, BC, AB, SK</a:t>
            </a:r>
          </a:p>
          <a:p>
            <a:pPr marL="0" indent="0" fontAlgn="base">
              <a:buNone/>
            </a:pPr>
            <a:r>
              <a:rPr lang="en-CA" sz="1800" b="1" dirty="0"/>
              <a:t>Privacy Legislation</a:t>
            </a:r>
          </a:p>
          <a:p>
            <a:pPr fontAlgn="base">
              <a:spcBef>
                <a:spcPts val="0"/>
              </a:spcBef>
            </a:pPr>
            <a:r>
              <a:rPr lang="en-CA" sz="1800" i="1" dirty="0"/>
              <a:t>Governs collection, use, and disclosure of identifiable registrant data</a:t>
            </a:r>
          </a:p>
          <a:p>
            <a:pPr fontAlgn="base">
              <a:spcBef>
                <a:spcPts val="0"/>
              </a:spcBef>
            </a:pPr>
            <a:r>
              <a:rPr lang="en-CA" sz="1800" i="1" dirty="0"/>
              <a:t>Alberta explicitly permits collection/disclosure without consent when authorized under a regulator’s information code</a:t>
            </a:r>
          </a:p>
          <a:p>
            <a:pPr marL="0" indent="0" fontAlgn="base">
              <a:buNone/>
            </a:pPr>
            <a:r>
              <a:rPr lang="en-CA" sz="1800" b="1" i="1" dirty="0"/>
              <a:t>Anti-Racism Acts</a:t>
            </a:r>
            <a:endParaRPr lang="en-CA" sz="1800" dirty="0"/>
          </a:p>
          <a:p>
            <a:pPr fontAlgn="base">
              <a:spcBef>
                <a:spcPts val="0"/>
              </a:spcBef>
            </a:pPr>
            <a:r>
              <a:rPr lang="en-CA" sz="1800" i="1" dirty="0"/>
              <a:t>Allow public bodies to collect personal information to identify and eliminate systemic inequities, creating a legal basis for collecting linguistic variables</a:t>
            </a:r>
          </a:p>
          <a:p>
            <a:pPr marL="0" indent="0" fontAlgn="base">
              <a:buNone/>
            </a:pPr>
            <a:r>
              <a:rPr lang="en-CA" sz="1800" b="1" i="1" dirty="0"/>
              <a:t>Secure Data Access Infrastructure</a:t>
            </a:r>
            <a:endParaRPr lang="en-CA" sz="1800" dirty="0"/>
          </a:p>
          <a:p>
            <a:pPr fontAlgn="base">
              <a:spcBef>
                <a:spcPts val="0"/>
              </a:spcBef>
            </a:pPr>
            <a:r>
              <a:rPr lang="en-CA" sz="1800" i="1" dirty="0"/>
              <a:t>Existing national platforms support safe data sharing: Health Data Research Network, StatsCan RDCs, CIHI</a:t>
            </a:r>
          </a:p>
        </p:txBody>
      </p:sp>
    </p:spTree>
    <p:extLst>
      <p:ext uri="{BB962C8B-B14F-4D97-AF65-F5344CB8AC3E}">
        <p14:creationId xmlns:p14="http://schemas.microsoft.com/office/powerpoint/2010/main" val="35173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997564-0FF8-21C6-C2D4-CFBFAF6A6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40AE62-B907-3901-0CF0-EE16BB86194E}"/>
              </a:ext>
            </a:extLst>
          </p:cNvPr>
          <p:cNvSpPr txBox="1">
            <a:spLocks/>
          </p:cNvSpPr>
          <p:nvPr/>
        </p:nvSpPr>
        <p:spPr>
          <a:xfrm>
            <a:off x="836762" y="136525"/>
            <a:ext cx="10136038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a typeface="+mj-lt"/>
                <a:cs typeface="+mj-lt"/>
              </a:rPr>
              <a:t>POINTS CLÉS ET RECOMMANDATIONS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+mj-lt"/>
              <a:cs typeface="+mj-lt"/>
            </a:endParaRPr>
          </a:p>
          <a:p>
            <a:pPr algn="ctr"/>
            <a:r>
              <a:rPr lang="en-US" sz="2800" spc="150" dirty="0">
                <a:solidFill>
                  <a:schemeClr val="accent2">
                    <a:lumMod val="50000"/>
                  </a:schemeClr>
                </a:solidFill>
                <a:ea typeface="+mj-lt"/>
                <a:cs typeface="+mj-lt"/>
              </a:rPr>
              <a:t>KEY</a:t>
            </a:r>
            <a:r>
              <a:rPr lang="en-US" sz="2800" spc="150" dirty="0">
                <a:solidFill>
                  <a:schemeClr val="accent2">
                    <a:lumMod val="50000"/>
                  </a:schemeClr>
                </a:solidFill>
              </a:rPr>
              <a:t> TAKEAWAYS AND RECOMMENDATIONS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Google Shape;861;p41">
            <a:extLst>
              <a:ext uri="{FF2B5EF4-FFF2-40B4-BE49-F238E27FC236}">
                <a16:creationId xmlns:a16="http://schemas.microsoft.com/office/drawing/2014/main" id="{4215AD0D-8360-5244-E0C3-172731A0B0C9}"/>
              </a:ext>
            </a:extLst>
          </p:cNvPr>
          <p:cNvSpPr txBox="1">
            <a:spLocks/>
          </p:cNvSpPr>
          <p:nvPr/>
        </p:nvSpPr>
        <p:spPr>
          <a:xfrm>
            <a:off x="7837205" y="3878740"/>
            <a:ext cx="3898315" cy="9371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b="1" cap="none" dirty="0" err="1">
                <a:solidFill>
                  <a:schemeClr val="tx1"/>
                </a:solidFill>
                <a:ea typeface="+mj-lt"/>
                <a:cs typeface="+mj-lt"/>
              </a:rPr>
              <a:t>Accessibilité</a:t>
            </a:r>
            <a:r>
              <a:rPr lang="en-CA" sz="1800" b="1" cap="none" dirty="0">
                <a:solidFill>
                  <a:schemeClr val="tx1"/>
                </a:solidFill>
                <a:ea typeface="+mj-lt"/>
                <a:cs typeface="+mj-lt"/>
              </a:rPr>
              <a:t> des données</a:t>
            </a:r>
            <a:r>
              <a:rPr lang="en-CA" sz="1800" cap="none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en-CA" sz="1800" cap="none" dirty="0" err="1">
                <a:solidFill>
                  <a:schemeClr val="tx1"/>
                </a:solidFill>
                <a:ea typeface="+mj-lt"/>
                <a:cs typeface="+mj-lt"/>
              </a:rPr>
              <a:t>standardisées</a:t>
            </a:r>
            <a:r>
              <a:rPr lang="en-CA" sz="1800" cap="none" dirty="0">
                <a:solidFill>
                  <a:schemeClr val="tx1"/>
                </a:solidFill>
                <a:ea typeface="+mj-lt"/>
                <a:cs typeface="+mj-lt"/>
              </a:rPr>
              <a:t> | </a:t>
            </a:r>
            <a:r>
              <a:rPr lang="en-CA" sz="1800" i="1" cap="none" dirty="0">
                <a:solidFill>
                  <a:schemeClr val="tx1"/>
                </a:solidFill>
                <a:latin typeface="+mn-lt"/>
              </a:rPr>
              <a:t>Standardised </a:t>
            </a:r>
            <a:r>
              <a:rPr lang="en-CA" sz="1800" b="1" i="1" cap="none" dirty="0">
                <a:solidFill>
                  <a:schemeClr val="tx1"/>
                </a:solidFill>
                <a:latin typeface="+mn-lt"/>
              </a:rPr>
              <a:t>Data Accessibility</a:t>
            </a:r>
            <a:endParaRPr lang="en-CA" i="1" dirty="0">
              <a:solidFill>
                <a:schemeClr val="tx1"/>
              </a:solidFill>
              <a:latin typeface="Aptos Display" panose="0211000402020202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b="1" cap="none" dirty="0">
                <a:solidFill>
                  <a:schemeClr val="tx1"/>
                </a:solidFill>
                <a:latin typeface="Aptos Display"/>
              </a:rPr>
              <a:t>Exploiter</a:t>
            </a:r>
            <a:r>
              <a:rPr lang="en-CA" sz="1800" b="1" cap="none" dirty="0">
                <a:solidFill>
                  <a:schemeClr val="tx1"/>
                </a:solidFill>
                <a:ea typeface="+mj-lt"/>
                <a:cs typeface="+mj-lt"/>
              </a:rPr>
              <a:t> les données </a:t>
            </a:r>
            <a:r>
              <a:rPr lang="en-CA" sz="1800" b="1" cap="none" dirty="0" err="1">
                <a:solidFill>
                  <a:schemeClr val="tx1"/>
                </a:solidFill>
                <a:ea typeface="+mj-lt"/>
                <a:cs typeface="+mj-lt"/>
              </a:rPr>
              <a:t>linguistiques</a:t>
            </a:r>
            <a:r>
              <a:rPr lang="en-CA" sz="1800" b="1" cap="none" dirty="0">
                <a:solidFill>
                  <a:schemeClr val="tx1"/>
                </a:solidFill>
                <a:ea typeface="+mj-lt"/>
                <a:cs typeface="+mj-lt"/>
              </a:rPr>
              <a:t> alternatives</a:t>
            </a:r>
            <a:r>
              <a:rPr lang="en-CA" sz="1800" cap="none" dirty="0">
                <a:solidFill>
                  <a:schemeClr val="tx1"/>
                </a:solidFill>
                <a:ea typeface="+mj-lt"/>
                <a:cs typeface="+mj-lt"/>
              </a:rPr>
              <a:t> pour la planification |</a:t>
            </a:r>
            <a:r>
              <a:rPr lang="en-CA" sz="1800" cap="none" dirty="0">
                <a:solidFill>
                  <a:schemeClr val="tx1"/>
                </a:solidFill>
                <a:latin typeface="Aptos Display"/>
              </a:rPr>
              <a:t> </a:t>
            </a:r>
            <a:r>
              <a:rPr lang="en-CA" sz="1800" b="1" i="1" cap="none" dirty="0">
                <a:solidFill>
                  <a:schemeClr val="tx1"/>
                </a:solidFill>
                <a:latin typeface="+mn-lt"/>
              </a:rPr>
              <a:t>Leverage other language data </a:t>
            </a:r>
            <a:r>
              <a:rPr lang="en-CA" sz="1800" i="1" cap="none" dirty="0">
                <a:solidFill>
                  <a:schemeClr val="tx1"/>
                </a:solidFill>
                <a:latin typeface="+mn-lt"/>
              </a:rPr>
              <a:t>for planning</a:t>
            </a:r>
            <a:endParaRPr lang="en-CA" i="1" dirty="0">
              <a:solidFill>
                <a:schemeClr val="tx1"/>
              </a:solidFill>
            </a:endParaRPr>
          </a:p>
        </p:txBody>
      </p:sp>
      <p:sp>
        <p:nvSpPr>
          <p:cNvPr id="12" name="Google Shape;862;p41">
            <a:extLst>
              <a:ext uri="{FF2B5EF4-FFF2-40B4-BE49-F238E27FC236}">
                <a16:creationId xmlns:a16="http://schemas.microsoft.com/office/drawing/2014/main" id="{A7800675-9DCD-4A14-765D-37D55980FF8E}"/>
              </a:ext>
            </a:extLst>
          </p:cNvPr>
          <p:cNvSpPr txBox="1">
            <a:spLocks/>
          </p:cNvSpPr>
          <p:nvPr/>
        </p:nvSpPr>
        <p:spPr>
          <a:xfrm>
            <a:off x="4112432" y="3903115"/>
            <a:ext cx="3579060" cy="96648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tx1"/>
                </a:solidFill>
              </a:rPr>
              <a:t>Poser </a:t>
            </a:r>
            <a:r>
              <a:rPr lang="en-CA" sz="1800" b="1" dirty="0">
                <a:solidFill>
                  <a:schemeClr val="tx1"/>
                </a:solidFill>
              </a:rPr>
              <a:t>la bonne question</a:t>
            </a:r>
            <a:r>
              <a:rPr lang="en-CA" sz="1800" dirty="0">
                <a:solidFill>
                  <a:schemeClr val="tx1"/>
                </a:solidFill>
              </a:rPr>
              <a:t> | </a:t>
            </a:r>
            <a:r>
              <a:rPr lang="en-CA" sz="1800" i="1" dirty="0">
                <a:solidFill>
                  <a:schemeClr val="tx1"/>
                </a:solidFill>
              </a:rPr>
              <a:t>Asking the </a:t>
            </a:r>
            <a:r>
              <a:rPr lang="en-CA" sz="1800" b="1" i="1" dirty="0">
                <a:solidFill>
                  <a:schemeClr val="tx1"/>
                </a:solidFill>
              </a:rPr>
              <a:t>Right Question</a:t>
            </a:r>
            <a:endParaRPr lang="en-CA" i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Aligner les données sur les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normes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l'</a:t>
            </a:r>
            <a:r>
              <a:rPr lang="en-CA" sz="1800" b="1" dirty="0" err="1">
                <a:solidFill>
                  <a:schemeClr val="tx1"/>
                </a:solidFill>
                <a:ea typeface="+mn-lt"/>
                <a:cs typeface="+mn-lt"/>
              </a:rPr>
              <a:t>ICIS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, de </a:t>
            </a:r>
            <a:r>
              <a:rPr lang="en-CA" sz="1800" b="1" dirty="0">
                <a:solidFill>
                  <a:schemeClr val="tx1"/>
                </a:solidFill>
                <a:ea typeface="+mn-lt"/>
                <a:cs typeface="+mn-lt"/>
              </a:rPr>
              <a:t>StatsCan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et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d'autres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CA" sz="1800" dirty="0" err="1">
                <a:solidFill>
                  <a:schemeClr val="tx1"/>
                </a:solidFill>
                <a:ea typeface="+mn-lt"/>
                <a:cs typeface="+mn-lt"/>
              </a:rPr>
              <a:t>organismes</a:t>
            </a:r>
            <a:r>
              <a:rPr lang="en-CA" sz="1800" dirty="0">
                <a:solidFill>
                  <a:schemeClr val="tx1"/>
                </a:solidFill>
                <a:ea typeface="+mn-lt"/>
                <a:cs typeface="+mn-lt"/>
              </a:rPr>
              <a:t> |</a:t>
            </a:r>
            <a:r>
              <a:rPr lang="en-CA" sz="1800" dirty="0">
                <a:solidFill>
                  <a:schemeClr val="tx1"/>
                </a:solidFill>
              </a:rPr>
              <a:t> </a:t>
            </a:r>
            <a:r>
              <a:rPr lang="en-CA" sz="1800" i="1" dirty="0">
                <a:solidFill>
                  <a:schemeClr val="tx1"/>
                </a:solidFill>
              </a:rPr>
              <a:t>Align with </a:t>
            </a:r>
            <a:r>
              <a:rPr lang="en-CA" sz="1800" b="1" i="1" dirty="0">
                <a:solidFill>
                  <a:schemeClr val="tx1"/>
                </a:solidFill>
              </a:rPr>
              <a:t>CIHI, </a:t>
            </a:r>
            <a:r>
              <a:rPr lang="en-CA" sz="1800" b="1" i="1" dirty="0" err="1">
                <a:solidFill>
                  <a:schemeClr val="tx1"/>
                </a:solidFill>
              </a:rPr>
              <a:t>StatCan</a:t>
            </a:r>
            <a:r>
              <a:rPr lang="en-CA" sz="1800" b="1" i="1" dirty="0">
                <a:solidFill>
                  <a:schemeClr val="tx1"/>
                </a:solidFill>
              </a:rPr>
              <a:t> &amp; other data standards</a:t>
            </a:r>
          </a:p>
        </p:txBody>
      </p:sp>
      <p:sp>
        <p:nvSpPr>
          <p:cNvPr id="2" name="Slide Number Placeholder 12">
            <a:extLst>
              <a:ext uri="{FF2B5EF4-FFF2-40B4-BE49-F238E27FC236}">
                <a16:creationId xmlns:a16="http://schemas.microsoft.com/office/drawing/2014/main" id="{CD0393F0-2FFA-6127-56E9-DA91CB58DF7C}"/>
              </a:ext>
            </a:extLst>
          </p:cNvPr>
          <p:cNvSpPr txBox="1">
            <a:spLocks/>
          </p:cNvSpPr>
          <p:nvPr/>
        </p:nvSpPr>
        <p:spPr>
          <a:xfrm>
            <a:off x="5870520" y="6472806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z="1400" smtClean="0"/>
              <a:pPr/>
              <a:t>16</a:t>
            </a:fld>
            <a:endParaRPr lang="en-US" sz="1400"/>
          </a:p>
        </p:txBody>
      </p:sp>
      <p:sp>
        <p:nvSpPr>
          <p:cNvPr id="5" name="Google Shape;864;p41">
            <a:extLst>
              <a:ext uri="{FF2B5EF4-FFF2-40B4-BE49-F238E27FC236}">
                <a16:creationId xmlns:a16="http://schemas.microsoft.com/office/drawing/2014/main" id="{8A8477F1-8699-AD10-BC3A-7F3A183F288A}"/>
              </a:ext>
            </a:extLst>
          </p:cNvPr>
          <p:cNvSpPr txBox="1">
            <a:spLocks/>
          </p:cNvSpPr>
          <p:nvPr/>
        </p:nvSpPr>
        <p:spPr>
          <a:xfrm>
            <a:off x="8241908" y="3453270"/>
            <a:ext cx="2627517" cy="44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CA" sz="2400">
                <a:solidFill>
                  <a:schemeClr val="tx1"/>
                </a:solidFill>
                <a:latin typeface="+mj-lt"/>
              </a:rPr>
              <a:t>PRATIQUE | PRACTICE</a:t>
            </a:r>
            <a:endParaRPr lang="en-CA"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Google Shape;865;p41">
            <a:extLst>
              <a:ext uri="{FF2B5EF4-FFF2-40B4-BE49-F238E27FC236}">
                <a16:creationId xmlns:a16="http://schemas.microsoft.com/office/drawing/2014/main" id="{B23635EC-DE54-CC94-4262-0E5C55196DAA}"/>
              </a:ext>
            </a:extLst>
          </p:cNvPr>
          <p:cNvSpPr txBox="1">
            <a:spLocks/>
          </p:cNvSpPr>
          <p:nvPr/>
        </p:nvSpPr>
        <p:spPr>
          <a:xfrm>
            <a:off x="4613700" y="3419289"/>
            <a:ext cx="254717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CA" sz="2400">
                <a:solidFill>
                  <a:schemeClr val="tx1"/>
                </a:solidFill>
              </a:rPr>
              <a:t>POLITIQUE | POLICY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F5F22CF-C177-6995-1F63-C1BD5AD73E10}"/>
              </a:ext>
            </a:extLst>
          </p:cNvPr>
          <p:cNvGrpSpPr/>
          <p:nvPr/>
        </p:nvGrpSpPr>
        <p:grpSpPr>
          <a:xfrm>
            <a:off x="8541641" y="1278061"/>
            <a:ext cx="1880051" cy="1750203"/>
            <a:chOff x="5782544" y="2707210"/>
            <a:chExt cx="819000" cy="819000"/>
          </a:xfrm>
        </p:grpSpPr>
        <p:sp>
          <p:nvSpPr>
            <p:cNvPr id="52" name="Google Shape;867;p41">
              <a:extLst>
                <a:ext uri="{FF2B5EF4-FFF2-40B4-BE49-F238E27FC236}">
                  <a16:creationId xmlns:a16="http://schemas.microsoft.com/office/drawing/2014/main" id="{36E94F66-2992-9A3D-2753-2F75BE43934B}"/>
                </a:ext>
              </a:extLst>
            </p:cNvPr>
            <p:cNvSpPr/>
            <p:nvPr/>
          </p:nvSpPr>
          <p:spPr>
            <a:xfrm>
              <a:off x="5782544" y="2707210"/>
              <a:ext cx="819000" cy="819000"/>
            </a:xfrm>
            <a:prstGeom prst="ellipse">
              <a:avLst/>
            </a:prstGeom>
            <a:solidFill>
              <a:srgbClr val="E7D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missioner"/>
                <a:ea typeface="Commissioner"/>
                <a:cs typeface="Commissioner"/>
                <a:sym typeface="Commissioner"/>
              </a:endParaRPr>
            </a:p>
          </p:txBody>
        </p:sp>
        <p:grpSp>
          <p:nvGrpSpPr>
            <p:cNvPr id="53" name="Google Shape;10983;p82">
              <a:extLst>
                <a:ext uri="{FF2B5EF4-FFF2-40B4-BE49-F238E27FC236}">
                  <a16:creationId xmlns:a16="http://schemas.microsoft.com/office/drawing/2014/main" id="{B40433FA-87F5-351E-6159-F258415E1B41}"/>
                </a:ext>
              </a:extLst>
            </p:cNvPr>
            <p:cNvGrpSpPr/>
            <p:nvPr/>
          </p:nvGrpSpPr>
          <p:grpSpPr>
            <a:xfrm>
              <a:off x="5966945" y="2814563"/>
              <a:ext cx="483348" cy="579825"/>
              <a:chOff x="3094217" y="1976585"/>
              <a:chExt cx="350198" cy="350548"/>
            </a:xfrm>
            <a:solidFill>
              <a:schemeClr val="bg1"/>
            </a:solidFill>
          </p:grpSpPr>
          <p:sp>
            <p:nvSpPr>
              <p:cNvPr id="54" name="Google Shape;10984;p82">
                <a:extLst>
                  <a:ext uri="{FF2B5EF4-FFF2-40B4-BE49-F238E27FC236}">
                    <a16:creationId xmlns:a16="http://schemas.microsoft.com/office/drawing/2014/main" id="{907CAB4E-AA93-CF5F-F518-D5B292BBA204}"/>
                  </a:ext>
                </a:extLst>
              </p:cNvPr>
              <p:cNvSpPr/>
              <p:nvPr/>
            </p:nvSpPr>
            <p:spPr>
              <a:xfrm>
                <a:off x="3094217" y="2129039"/>
                <a:ext cx="131543" cy="197362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6201" extrusionOk="0">
                    <a:moveTo>
                      <a:pt x="2072" y="345"/>
                    </a:moveTo>
                    <a:cubicBezTo>
                      <a:pt x="2117" y="345"/>
                      <a:pt x="2162" y="348"/>
                      <a:pt x="2203" y="354"/>
                    </a:cubicBezTo>
                    <a:cubicBezTo>
                      <a:pt x="2906" y="414"/>
                      <a:pt x="3454" y="1045"/>
                      <a:pt x="3454" y="1759"/>
                    </a:cubicBezTo>
                    <a:cubicBezTo>
                      <a:pt x="3454" y="2438"/>
                      <a:pt x="3620" y="3069"/>
                      <a:pt x="3751" y="3402"/>
                    </a:cubicBezTo>
                    <a:lnTo>
                      <a:pt x="3751" y="3426"/>
                    </a:lnTo>
                    <a:cubicBezTo>
                      <a:pt x="3608" y="3509"/>
                      <a:pt x="3299" y="3688"/>
                      <a:pt x="2763" y="3807"/>
                    </a:cubicBezTo>
                    <a:lnTo>
                      <a:pt x="2763" y="3759"/>
                    </a:lnTo>
                    <a:lnTo>
                      <a:pt x="2763" y="3438"/>
                    </a:lnTo>
                    <a:cubicBezTo>
                      <a:pt x="2965" y="3319"/>
                      <a:pt x="3144" y="3140"/>
                      <a:pt x="3263" y="2926"/>
                    </a:cubicBezTo>
                    <a:cubicBezTo>
                      <a:pt x="3489" y="2533"/>
                      <a:pt x="3418" y="2021"/>
                      <a:pt x="3073" y="1712"/>
                    </a:cubicBezTo>
                    <a:cubicBezTo>
                      <a:pt x="2834" y="1485"/>
                      <a:pt x="2418" y="1235"/>
                      <a:pt x="1727" y="1235"/>
                    </a:cubicBezTo>
                    <a:cubicBezTo>
                      <a:pt x="1691" y="1235"/>
                      <a:pt x="1644" y="1247"/>
                      <a:pt x="1608" y="1283"/>
                    </a:cubicBezTo>
                    <a:lnTo>
                      <a:pt x="1275" y="1616"/>
                    </a:lnTo>
                    <a:cubicBezTo>
                      <a:pt x="1215" y="1676"/>
                      <a:pt x="1215" y="1783"/>
                      <a:pt x="1275" y="1843"/>
                    </a:cubicBezTo>
                    <a:cubicBezTo>
                      <a:pt x="1304" y="1872"/>
                      <a:pt x="1343" y="1887"/>
                      <a:pt x="1382" y="1887"/>
                    </a:cubicBezTo>
                    <a:cubicBezTo>
                      <a:pt x="1421" y="1887"/>
                      <a:pt x="1459" y="1872"/>
                      <a:pt x="1489" y="1843"/>
                    </a:cubicBezTo>
                    <a:lnTo>
                      <a:pt x="1787" y="1545"/>
                    </a:lnTo>
                    <a:cubicBezTo>
                      <a:pt x="2227" y="1557"/>
                      <a:pt x="2584" y="1700"/>
                      <a:pt x="2846" y="1938"/>
                    </a:cubicBezTo>
                    <a:cubicBezTo>
                      <a:pt x="3073" y="2140"/>
                      <a:pt x="3132" y="2485"/>
                      <a:pt x="2977" y="2747"/>
                    </a:cubicBezTo>
                    <a:cubicBezTo>
                      <a:pt x="2799" y="3081"/>
                      <a:pt x="2441" y="3283"/>
                      <a:pt x="2072" y="3283"/>
                    </a:cubicBezTo>
                    <a:cubicBezTo>
                      <a:pt x="1489" y="3283"/>
                      <a:pt x="1037" y="2831"/>
                      <a:pt x="1037" y="2247"/>
                    </a:cubicBezTo>
                    <a:cubicBezTo>
                      <a:pt x="1037" y="2152"/>
                      <a:pt x="953" y="2081"/>
                      <a:pt x="870" y="2081"/>
                    </a:cubicBezTo>
                    <a:cubicBezTo>
                      <a:pt x="775" y="2081"/>
                      <a:pt x="703" y="2152"/>
                      <a:pt x="703" y="2247"/>
                    </a:cubicBezTo>
                    <a:cubicBezTo>
                      <a:pt x="703" y="2747"/>
                      <a:pt x="989" y="3200"/>
                      <a:pt x="1394" y="3438"/>
                    </a:cubicBezTo>
                    <a:lnTo>
                      <a:pt x="1394" y="3759"/>
                    </a:lnTo>
                    <a:lnTo>
                      <a:pt x="1394" y="3807"/>
                    </a:lnTo>
                    <a:cubicBezTo>
                      <a:pt x="858" y="3688"/>
                      <a:pt x="525" y="3509"/>
                      <a:pt x="394" y="3426"/>
                    </a:cubicBezTo>
                    <a:cubicBezTo>
                      <a:pt x="394" y="3426"/>
                      <a:pt x="382" y="3426"/>
                      <a:pt x="394" y="3402"/>
                    </a:cubicBezTo>
                    <a:cubicBezTo>
                      <a:pt x="525" y="3081"/>
                      <a:pt x="691" y="2438"/>
                      <a:pt x="691" y="1759"/>
                    </a:cubicBezTo>
                    <a:cubicBezTo>
                      <a:pt x="691" y="1045"/>
                      <a:pt x="1239" y="414"/>
                      <a:pt x="1941" y="354"/>
                    </a:cubicBezTo>
                    <a:cubicBezTo>
                      <a:pt x="1983" y="348"/>
                      <a:pt x="2028" y="345"/>
                      <a:pt x="2072" y="345"/>
                    </a:cubicBezTo>
                    <a:close/>
                    <a:moveTo>
                      <a:pt x="2430" y="3581"/>
                    </a:moveTo>
                    <a:lnTo>
                      <a:pt x="2430" y="3783"/>
                    </a:lnTo>
                    <a:cubicBezTo>
                      <a:pt x="2430" y="3974"/>
                      <a:pt x="2537" y="4152"/>
                      <a:pt x="2715" y="4224"/>
                    </a:cubicBezTo>
                    <a:lnTo>
                      <a:pt x="2822" y="4271"/>
                    </a:lnTo>
                    <a:cubicBezTo>
                      <a:pt x="2656" y="4509"/>
                      <a:pt x="2370" y="4676"/>
                      <a:pt x="2072" y="4676"/>
                    </a:cubicBezTo>
                    <a:cubicBezTo>
                      <a:pt x="1775" y="4676"/>
                      <a:pt x="1489" y="4509"/>
                      <a:pt x="1334" y="4271"/>
                    </a:cubicBezTo>
                    <a:lnTo>
                      <a:pt x="1429" y="4224"/>
                    </a:lnTo>
                    <a:cubicBezTo>
                      <a:pt x="1608" y="4140"/>
                      <a:pt x="1715" y="3974"/>
                      <a:pt x="1715" y="3783"/>
                    </a:cubicBezTo>
                    <a:lnTo>
                      <a:pt x="1715" y="3581"/>
                    </a:lnTo>
                    <a:cubicBezTo>
                      <a:pt x="1834" y="3617"/>
                      <a:pt x="1953" y="3628"/>
                      <a:pt x="2072" y="3628"/>
                    </a:cubicBezTo>
                    <a:cubicBezTo>
                      <a:pt x="2191" y="3628"/>
                      <a:pt x="2311" y="3617"/>
                      <a:pt x="2430" y="3581"/>
                    </a:cubicBezTo>
                    <a:close/>
                    <a:moveTo>
                      <a:pt x="2065" y="0"/>
                    </a:moveTo>
                    <a:cubicBezTo>
                      <a:pt x="2010" y="0"/>
                      <a:pt x="1953" y="3"/>
                      <a:pt x="1894" y="9"/>
                    </a:cubicBezTo>
                    <a:cubicBezTo>
                      <a:pt x="1037" y="92"/>
                      <a:pt x="346" y="842"/>
                      <a:pt x="346" y="1735"/>
                    </a:cubicBezTo>
                    <a:cubicBezTo>
                      <a:pt x="346" y="2378"/>
                      <a:pt x="203" y="2962"/>
                      <a:pt x="60" y="3271"/>
                    </a:cubicBezTo>
                    <a:cubicBezTo>
                      <a:pt x="1" y="3426"/>
                      <a:pt x="48" y="3581"/>
                      <a:pt x="179" y="3676"/>
                    </a:cubicBezTo>
                    <a:cubicBezTo>
                      <a:pt x="310" y="3759"/>
                      <a:pt x="584" y="3926"/>
                      <a:pt x="1013" y="4045"/>
                    </a:cubicBezTo>
                    <a:lnTo>
                      <a:pt x="382" y="4379"/>
                    </a:lnTo>
                    <a:cubicBezTo>
                      <a:pt x="144" y="4498"/>
                      <a:pt x="1" y="4712"/>
                      <a:pt x="1" y="4986"/>
                    </a:cubicBezTo>
                    <a:lnTo>
                      <a:pt x="1" y="6045"/>
                    </a:lnTo>
                    <a:cubicBezTo>
                      <a:pt x="1" y="6129"/>
                      <a:pt x="84" y="6200"/>
                      <a:pt x="167" y="6200"/>
                    </a:cubicBezTo>
                    <a:cubicBezTo>
                      <a:pt x="263" y="6200"/>
                      <a:pt x="334" y="6129"/>
                      <a:pt x="334" y="6045"/>
                    </a:cubicBezTo>
                    <a:lnTo>
                      <a:pt x="334" y="4974"/>
                    </a:lnTo>
                    <a:cubicBezTo>
                      <a:pt x="334" y="4831"/>
                      <a:pt x="406" y="4712"/>
                      <a:pt x="525" y="4652"/>
                    </a:cubicBezTo>
                    <a:lnTo>
                      <a:pt x="1037" y="4402"/>
                    </a:lnTo>
                    <a:cubicBezTo>
                      <a:pt x="1239" y="4760"/>
                      <a:pt x="1644" y="4986"/>
                      <a:pt x="2060" y="4986"/>
                    </a:cubicBezTo>
                    <a:cubicBezTo>
                      <a:pt x="2489" y="4986"/>
                      <a:pt x="2882" y="4760"/>
                      <a:pt x="3084" y="4402"/>
                    </a:cubicBezTo>
                    <a:lnTo>
                      <a:pt x="3596" y="4652"/>
                    </a:lnTo>
                    <a:cubicBezTo>
                      <a:pt x="3704" y="4712"/>
                      <a:pt x="3787" y="4831"/>
                      <a:pt x="3787" y="4974"/>
                    </a:cubicBezTo>
                    <a:lnTo>
                      <a:pt x="3787" y="6022"/>
                    </a:lnTo>
                    <a:cubicBezTo>
                      <a:pt x="3787" y="6117"/>
                      <a:pt x="3858" y="6188"/>
                      <a:pt x="3954" y="6188"/>
                    </a:cubicBezTo>
                    <a:cubicBezTo>
                      <a:pt x="4037" y="6188"/>
                      <a:pt x="4108" y="6117"/>
                      <a:pt x="4108" y="6022"/>
                    </a:cubicBezTo>
                    <a:lnTo>
                      <a:pt x="4108" y="4974"/>
                    </a:lnTo>
                    <a:cubicBezTo>
                      <a:pt x="4132" y="4712"/>
                      <a:pt x="3977" y="4474"/>
                      <a:pt x="3739" y="4379"/>
                    </a:cubicBezTo>
                    <a:lnTo>
                      <a:pt x="3096" y="4045"/>
                    </a:lnTo>
                    <a:cubicBezTo>
                      <a:pt x="3537" y="3926"/>
                      <a:pt x="3799" y="3759"/>
                      <a:pt x="3930" y="3676"/>
                    </a:cubicBezTo>
                    <a:cubicBezTo>
                      <a:pt x="4073" y="3581"/>
                      <a:pt x="4108" y="3426"/>
                      <a:pt x="4049" y="3271"/>
                    </a:cubicBezTo>
                    <a:cubicBezTo>
                      <a:pt x="3918" y="2962"/>
                      <a:pt x="3775" y="2378"/>
                      <a:pt x="3775" y="1735"/>
                    </a:cubicBezTo>
                    <a:cubicBezTo>
                      <a:pt x="3775" y="866"/>
                      <a:pt x="3084" y="104"/>
                      <a:pt x="2227" y="9"/>
                    </a:cubicBezTo>
                    <a:cubicBezTo>
                      <a:pt x="2174" y="3"/>
                      <a:pt x="2120" y="0"/>
                      <a:pt x="2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0985;p82">
                <a:extLst>
                  <a:ext uri="{FF2B5EF4-FFF2-40B4-BE49-F238E27FC236}">
                    <a16:creationId xmlns:a16="http://schemas.microsoft.com/office/drawing/2014/main" id="{B0C538E0-FC92-6674-9F2A-D12D1306EE6E}"/>
                  </a:ext>
                </a:extLst>
              </p:cNvPr>
              <p:cNvSpPr/>
              <p:nvPr/>
            </p:nvSpPr>
            <p:spPr>
              <a:xfrm>
                <a:off x="3116592" y="2293778"/>
                <a:ext cx="10630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13" extrusionOk="0">
                    <a:moveTo>
                      <a:pt x="167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846"/>
                    </a:lnTo>
                    <a:cubicBezTo>
                      <a:pt x="0" y="941"/>
                      <a:pt x="72" y="1012"/>
                      <a:pt x="167" y="1012"/>
                    </a:cubicBezTo>
                    <a:cubicBezTo>
                      <a:pt x="250" y="1012"/>
                      <a:pt x="334" y="941"/>
                      <a:pt x="334" y="846"/>
                    </a:cubicBezTo>
                    <a:lnTo>
                      <a:pt x="334" y="167"/>
                    </a:lnTo>
                    <a:cubicBezTo>
                      <a:pt x="310" y="72"/>
                      <a:pt x="250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0986;p82">
                <a:extLst>
                  <a:ext uri="{FF2B5EF4-FFF2-40B4-BE49-F238E27FC236}">
                    <a16:creationId xmlns:a16="http://schemas.microsoft.com/office/drawing/2014/main" id="{0CD73A71-9ED1-1E00-DD1B-6986604E3443}"/>
                  </a:ext>
                </a:extLst>
              </p:cNvPr>
              <p:cNvSpPr/>
              <p:nvPr/>
            </p:nvSpPr>
            <p:spPr>
              <a:xfrm>
                <a:off x="3193519" y="2293778"/>
                <a:ext cx="10248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13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846"/>
                    </a:lnTo>
                    <a:cubicBezTo>
                      <a:pt x="0" y="941"/>
                      <a:pt x="72" y="1012"/>
                      <a:pt x="155" y="1012"/>
                    </a:cubicBezTo>
                    <a:cubicBezTo>
                      <a:pt x="250" y="1012"/>
                      <a:pt x="322" y="941"/>
                      <a:pt x="322" y="846"/>
                    </a:cubicBezTo>
                    <a:lnTo>
                      <a:pt x="322" y="167"/>
                    </a:lnTo>
                    <a:cubicBezTo>
                      <a:pt x="310" y="72"/>
                      <a:pt x="250" y="0"/>
                      <a:pt x="1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0987;p82">
                <a:extLst>
                  <a:ext uri="{FF2B5EF4-FFF2-40B4-BE49-F238E27FC236}">
                    <a16:creationId xmlns:a16="http://schemas.microsoft.com/office/drawing/2014/main" id="{EA46B3F1-0CE9-E8CE-FAD0-5B6309BACB58}"/>
                  </a:ext>
                </a:extLst>
              </p:cNvPr>
              <p:cNvSpPr/>
              <p:nvPr/>
            </p:nvSpPr>
            <p:spPr>
              <a:xfrm>
                <a:off x="3346227" y="2166755"/>
                <a:ext cx="54966" cy="18301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575" extrusionOk="0">
                    <a:moveTo>
                      <a:pt x="646" y="0"/>
                    </a:moveTo>
                    <a:cubicBezTo>
                      <a:pt x="494" y="0"/>
                      <a:pt x="326" y="15"/>
                      <a:pt x="143" y="50"/>
                    </a:cubicBezTo>
                    <a:cubicBezTo>
                      <a:pt x="60" y="62"/>
                      <a:pt x="0" y="122"/>
                      <a:pt x="0" y="217"/>
                    </a:cubicBezTo>
                    <a:lnTo>
                      <a:pt x="0" y="396"/>
                    </a:lnTo>
                    <a:cubicBezTo>
                      <a:pt x="0" y="479"/>
                      <a:pt x="84" y="550"/>
                      <a:pt x="167" y="550"/>
                    </a:cubicBezTo>
                    <a:cubicBezTo>
                      <a:pt x="262" y="550"/>
                      <a:pt x="334" y="479"/>
                      <a:pt x="334" y="396"/>
                    </a:cubicBezTo>
                    <a:lnTo>
                      <a:pt x="334" y="360"/>
                    </a:lnTo>
                    <a:cubicBezTo>
                      <a:pt x="445" y="344"/>
                      <a:pt x="549" y="338"/>
                      <a:pt x="645" y="338"/>
                    </a:cubicBezTo>
                    <a:cubicBezTo>
                      <a:pt x="845" y="338"/>
                      <a:pt x="1007" y="367"/>
                      <a:pt x="1120" y="407"/>
                    </a:cubicBezTo>
                    <a:cubicBezTo>
                      <a:pt x="1334" y="467"/>
                      <a:pt x="1453" y="538"/>
                      <a:pt x="1453" y="538"/>
                    </a:cubicBezTo>
                    <a:cubicBezTo>
                      <a:pt x="1477" y="550"/>
                      <a:pt x="1512" y="574"/>
                      <a:pt x="1536" y="574"/>
                    </a:cubicBezTo>
                    <a:cubicBezTo>
                      <a:pt x="1584" y="574"/>
                      <a:pt x="1643" y="538"/>
                      <a:pt x="1667" y="491"/>
                    </a:cubicBezTo>
                    <a:cubicBezTo>
                      <a:pt x="1727" y="396"/>
                      <a:pt x="1715" y="288"/>
                      <a:pt x="1643" y="241"/>
                    </a:cubicBezTo>
                    <a:cubicBezTo>
                      <a:pt x="1615" y="231"/>
                      <a:pt x="1258" y="0"/>
                      <a:pt x="6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0988;p82">
                <a:extLst>
                  <a:ext uri="{FF2B5EF4-FFF2-40B4-BE49-F238E27FC236}">
                    <a16:creationId xmlns:a16="http://schemas.microsoft.com/office/drawing/2014/main" id="{969D5701-12AC-1840-B199-1CFBBCB85A02}"/>
                  </a:ext>
                </a:extLst>
              </p:cNvPr>
              <p:cNvSpPr/>
              <p:nvPr/>
            </p:nvSpPr>
            <p:spPr>
              <a:xfrm>
                <a:off x="3302655" y="2134991"/>
                <a:ext cx="141760" cy="192143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037" extrusionOk="0">
                    <a:moveTo>
                      <a:pt x="3453" y="334"/>
                    </a:moveTo>
                    <a:lnTo>
                      <a:pt x="3453" y="1132"/>
                    </a:lnTo>
                    <a:cubicBezTo>
                      <a:pt x="3453" y="1263"/>
                      <a:pt x="3429" y="1405"/>
                      <a:pt x="3370" y="1525"/>
                    </a:cubicBezTo>
                    <a:lnTo>
                      <a:pt x="3310" y="1644"/>
                    </a:lnTo>
                    <a:cubicBezTo>
                      <a:pt x="3298" y="1667"/>
                      <a:pt x="3298" y="1691"/>
                      <a:pt x="3298" y="1715"/>
                    </a:cubicBezTo>
                    <a:lnTo>
                      <a:pt x="3298" y="2060"/>
                    </a:lnTo>
                    <a:cubicBezTo>
                      <a:pt x="3274" y="2346"/>
                      <a:pt x="3155" y="2608"/>
                      <a:pt x="2953" y="2799"/>
                    </a:cubicBezTo>
                    <a:cubicBezTo>
                      <a:pt x="2739" y="3001"/>
                      <a:pt x="2477" y="3096"/>
                      <a:pt x="2191" y="3096"/>
                    </a:cubicBezTo>
                    <a:cubicBezTo>
                      <a:pt x="1643" y="3084"/>
                      <a:pt x="1179" y="2596"/>
                      <a:pt x="1179" y="2013"/>
                    </a:cubicBezTo>
                    <a:lnTo>
                      <a:pt x="1179" y="1715"/>
                    </a:lnTo>
                    <a:cubicBezTo>
                      <a:pt x="1179" y="1691"/>
                      <a:pt x="1179" y="1667"/>
                      <a:pt x="1167" y="1644"/>
                    </a:cubicBezTo>
                    <a:lnTo>
                      <a:pt x="1107" y="1525"/>
                    </a:lnTo>
                    <a:cubicBezTo>
                      <a:pt x="1048" y="1405"/>
                      <a:pt x="1012" y="1275"/>
                      <a:pt x="1012" y="1132"/>
                    </a:cubicBezTo>
                    <a:cubicBezTo>
                      <a:pt x="1012" y="691"/>
                      <a:pt x="1369" y="334"/>
                      <a:pt x="1822" y="334"/>
                    </a:cubicBezTo>
                    <a:close/>
                    <a:moveTo>
                      <a:pt x="2762" y="3310"/>
                    </a:moveTo>
                    <a:lnTo>
                      <a:pt x="2762" y="3537"/>
                    </a:lnTo>
                    <a:cubicBezTo>
                      <a:pt x="2762" y="3572"/>
                      <a:pt x="2774" y="3620"/>
                      <a:pt x="2774" y="3680"/>
                    </a:cubicBezTo>
                    <a:lnTo>
                      <a:pt x="2239" y="4096"/>
                    </a:lnTo>
                    <a:lnTo>
                      <a:pt x="1691" y="3680"/>
                    </a:lnTo>
                    <a:cubicBezTo>
                      <a:pt x="1703" y="3632"/>
                      <a:pt x="1703" y="3584"/>
                      <a:pt x="1703" y="3537"/>
                    </a:cubicBezTo>
                    <a:lnTo>
                      <a:pt x="1703" y="3310"/>
                    </a:lnTo>
                    <a:cubicBezTo>
                      <a:pt x="1846" y="3370"/>
                      <a:pt x="2012" y="3406"/>
                      <a:pt x="2191" y="3406"/>
                    </a:cubicBezTo>
                    <a:lnTo>
                      <a:pt x="2239" y="3406"/>
                    </a:lnTo>
                    <a:cubicBezTo>
                      <a:pt x="2417" y="3406"/>
                      <a:pt x="2596" y="3382"/>
                      <a:pt x="2762" y="3310"/>
                    </a:cubicBezTo>
                    <a:close/>
                    <a:moveTo>
                      <a:pt x="1822" y="1"/>
                    </a:moveTo>
                    <a:cubicBezTo>
                      <a:pt x="1191" y="1"/>
                      <a:pt x="703" y="513"/>
                      <a:pt x="703" y="1120"/>
                    </a:cubicBezTo>
                    <a:cubicBezTo>
                      <a:pt x="703" y="1298"/>
                      <a:pt x="750" y="1489"/>
                      <a:pt x="822" y="1656"/>
                    </a:cubicBezTo>
                    <a:lnTo>
                      <a:pt x="869" y="1751"/>
                    </a:lnTo>
                    <a:lnTo>
                      <a:pt x="869" y="2001"/>
                    </a:lnTo>
                    <a:cubicBezTo>
                      <a:pt x="869" y="2441"/>
                      <a:pt x="1072" y="2846"/>
                      <a:pt x="1381" y="3096"/>
                    </a:cubicBezTo>
                    <a:lnTo>
                      <a:pt x="1381" y="3537"/>
                    </a:lnTo>
                    <a:cubicBezTo>
                      <a:pt x="1381" y="3608"/>
                      <a:pt x="1346" y="3680"/>
                      <a:pt x="1274" y="3703"/>
                    </a:cubicBezTo>
                    <a:lnTo>
                      <a:pt x="453" y="4025"/>
                    </a:lnTo>
                    <a:cubicBezTo>
                      <a:pt x="179" y="4132"/>
                      <a:pt x="0" y="4382"/>
                      <a:pt x="0" y="4668"/>
                    </a:cubicBezTo>
                    <a:lnTo>
                      <a:pt x="0" y="5858"/>
                    </a:lnTo>
                    <a:cubicBezTo>
                      <a:pt x="0" y="5942"/>
                      <a:pt x="83" y="6013"/>
                      <a:pt x="167" y="6013"/>
                    </a:cubicBezTo>
                    <a:cubicBezTo>
                      <a:pt x="262" y="6013"/>
                      <a:pt x="334" y="5942"/>
                      <a:pt x="334" y="5858"/>
                    </a:cubicBezTo>
                    <a:lnTo>
                      <a:pt x="334" y="4668"/>
                    </a:lnTo>
                    <a:cubicBezTo>
                      <a:pt x="334" y="4513"/>
                      <a:pt x="417" y="4382"/>
                      <a:pt x="560" y="4334"/>
                    </a:cubicBezTo>
                    <a:lnTo>
                      <a:pt x="1369" y="4025"/>
                    </a:lnTo>
                    <a:cubicBezTo>
                      <a:pt x="1417" y="4001"/>
                      <a:pt x="1465" y="3977"/>
                      <a:pt x="1488" y="3965"/>
                    </a:cubicBezTo>
                    <a:lnTo>
                      <a:pt x="2060" y="4394"/>
                    </a:lnTo>
                    <a:lnTo>
                      <a:pt x="2060" y="5870"/>
                    </a:lnTo>
                    <a:cubicBezTo>
                      <a:pt x="2060" y="5954"/>
                      <a:pt x="2131" y="6037"/>
                      <a:pt x="2215" y="6037"/>
                    </a:cubicBezTo>
                    <a:cubicBezTo>
                      <a:pt x="2310" y="6037"/>
                      <a:pt x="2381" y="5954"/>
                      <a:pt x="2381" y="5870"/>
                    </a:cubicBezTo>
                    <a:lnTo>
                      <a:pt x="2381" y="4394"/>
                    </a:lnTo>
                    <a:lnTo>
                      <a:pt x="2953" y="3965"/>
                    </a:lnTo>
                    <a:cubicBezTo>
                      <a:pt x="2977" y="3989"/>
                      <a:pt x="3024" y="4013"/>
                      <a:pt x="3072" y="4025"/>
                    </a:cubicBezTo>
                    <a:lnTo>
                      <a:pt x="3882" y="4334"/>
                    </a:lnTo>
                    <a:cubicBezTo>
                      <a:pt x="4024" y="4382"/>
                      <a:pt x="4108" y="4513"/>
                      <a:pt x="4108" y="4668"/>
                    </a:cubicBezTo>
                    <a:lnTo>
                      <a:pt x="4108" y="5858"/>
                    </a:lnTo>
                    <a:cubicBezTo>
                      <a:pt x="4108" y="5942"/>
                      <a:pt x="4179" y="6013"/>
                      <a:pt x="4274" y="6013"/>
                    </a:cubicBezTo>
                    <a:cubicBezTo>
                      <a:pt x="4358" y="6013"/>
                      <a:pt x="4441" y="5942"/>
                      <a:pt x="4441" y="5858"/>
                    </a:cubicBezTo>
                    <a:lnTo>
                      <a:pt x="4441" y="4668"/>
                    </a:lnTo>
                    <a:cubicBezTo>
                      <a:pt x="4453" y="4382"/>
                      <a:pt x="4274" y="4108"/>
                      <a:pt x="4024" y="4025"/>
                    </a:cubicBezTo>
                    <a:lnTo>
                      <a:pt x="3203" y="3703"/>
                    </a:lnTo>
                    <a:cubicBezTo>
                      <a:pt x="3131" y="3680"/>
                      <a:pt x="3084" y="3620"/>
                      <a:pt x="3084" y="3537"/>
                    </a:cubicBezTo>
                    <a:lnTo>
                      <a:pt x="3084" y="3108"/>
                    </a:lnTo>
                    <a:cubicBezTo>
                      <a:pt x="3120" y="3084"/>
                      <a:pt x="3155" y="3060"/>
                      <a:pt x="3191" y="3025"/>
                    </a:cubicBezTo>
                    <a:cubicBezTo>
                      <a:pt x="3453" y="2775"/>
                      <a:pt x="3608" y="2418"/>
                      <a:pt x="3608" y="2037"/>
                    </a:cubicBezTo>
                    <a:lnTo>
                      <a:pt x="3608" y="1727"/>
                    </a:lnTo>
                    <a:lnTo>
                      <a:pt x="3655" y="1644"/>
                    </a:lnTo>
                    <a:cubicBezTo>
                      <a:pt x="3739" y="1477"/>
                      <a:pt x="3774" y="1298"/>
                      <a:pt x="3774" y="1108"/>
                    </a:cubicBezTo>
                    <a:lnTo>
                      <a:pt x="3774" y="167"/>
                    </a:lnTo>
                    <a:cubicBezTo>
                      <a:pt x="3774" y="84"/>
                      <a:pt x="3691" y="1"/>
                      <a:pt x="36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0989;p82">
                <a:extLst>
                  <a:ext uri="{FF2B5EF4-FFF2-40B4-BE49-F238E27FC236}">
                    <a16:creationId xmlns:a16="http://schemas.microsoft.com/office/drawing/2014/main" id="{6F81F334-BE75-7463-D00C-83AC2BE0E935}"/>
                  </a:ext>
                </a:extLst>
              </p:cNvPr>
              <p:cNvSpPr/>
              <p:nvPr/>
            </p:nvSpPr>
            <p:spPr>
              <a:xfrm>
                <a:off x="3330313" y="2288463"/>
                <a:ext cx="10248" cy="3793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192" extrusionOk="0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lnTo>
                      <a:pt x="0" y="1036"/>
                    </a:lnTo>
                    <a:cubicBezTo>
                      <a:pt x="0" y="1120"/>
                      <a:pt x="72" y="1191"/>
                      <a:pt x="167" y="1191"/>
                    </a:cubicBezTo>
                    <a:cubicBezTo>
                      <a:pt x="250" y="1191"/>
                      <a:pt x="322" y="1120"/>
                      <a:pt x="322" y="1036"/>
                    </a:cubicBezTo>
                    <a:lnTo>
                      <a:pt x="322" y="167"/>
                    </a:lnTo>
                    <a:cubicBezTo>
                      <a:pt x="310" y="84"/>
                      <a:pt x="250" y="1"/>
                      <a:pt x="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0990;p82">
                <a:extLst>
                  <a:ext uri="{FF2B5EF4-FFF2-40B4-BE49-F238E27FC236}">
                    <a16:creationId xmlns:a16="http://schemas.microsoft.com/office/drawing/2014/main" id="{C7CD62F9-1678-9235-6CA7-EA035B1FB6B0}"/>
                  </a:ext>
                </a:extLst>
              </p:cNvPr>
              <p:cNvSpPr/>
              <p:nvPr/>
            </p:nvSpPr>
            <p:spPr>
              <a:xfrm>
                <a:off x="3406859" y="2288463"/>
                <a:ext cx="10630" cy="3793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192" extrusionOk="0">
                    <a:moveTo>
                      <a:pt x="167" y="1"/>
                    </a:moveTo>
                    <a:cubicBezTo>
                      <a:pt x="84" y="1"/>
                      <a:pt x="0" y="84"/>
                      <a:pt x="0" y="167"/>
                    </a:cubicBezTo>
                    <a:lnTo>
                      <a:pt x="0" y="1036"/>
                    </a:lnTo>
                    <a:cubicBezTo>
                      <a:pt x="0" y="1120"/>
                      <a:pt x="84" y="1191"/>
                      <a:pt x="167" y="1191"/>
                    </a:cubicBezTo>
                    <a:cubicBezTo>
                      <a:pt x="262" y="1191"/>
                      <a:pt x="334" y="1120"/>
                      <a:pt x="334" y="1036"/>
                    </a:cubicBezTo>
                    <a:lnTo>
                      <a:pt x="334" y="167"/>
                    </a:lnTo>
                    <a:cubicBezTo>
                      <a:pt x="322" y="84"/>
                      <a:pt x="262" y="1"/>
                      <a:pt x="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0991;p82">
                <a:extLst>
                  <a:ext uri="{FF2B5EF4-FFF2-40B4-BE49-F238E27FC236}">
                    <a16:creationId xmlns:a16="http://schemas.microsoft.com/office/drawing/2014/main" id="{2FE42EF8-652F-1AA3-AA7A-1B15BB3FC2FD}"/>
                  </a:ext>
                </a:extLst>
              </p:cNvPr>
              <p:cNvSpPr/>
              <p:nvPr/>
            </p:nvSpPr>
            <p:spPr>
              <a:xfrm>
                <a:off x="3149183" y="1976585"/>
                <a:ext cx="219419" cy="183072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5752" extrusionOk="0">
                    <a:moveTo>
                      <a:pt x="2369" y="4108"/>
                    </a:moveTo>
                    <a:lnTo>
                      <a:pt x="2286" y="4466"/>
                    </a:lnTo>
                    <a:lnTo>
                      <a:pt x="2060" y="4466"/>
                    </a:lnTo>
                    <a:cubicBezTo>
                      <a:pt x="1869" y="4466"/>
                      <a:pt x="1703" y="4299"/>
                      <a:pt x="1703" y="4108"/>
                    </a:cubicBezTo>
                    <a:close/>
                    <a:moveTo>
                      <a:pt x="5513" y="310"/>
                    </a:moveTo>
                    <a:cubicBezTo>
                      <a:pt x="5703" y="310"/>
                      <a:pt x="5870" y="477"/>
                      <a:pt x="5870" y="667"/>
                    </a:cubicBezTo>
                    <a:lnTo>
                      <a:pt x="5870" y="3418"/>
                    </a:lnTo>
                    <a:cubicBezTo>
                      <a:pt x="5870" y="3608"/>
                      <a:pt x="5703" y="3775"/>
                      <a:pt x="5513" y="3775"/>
                    </a:cubicBezTo>
                    <a:lnTo>
                      <a:pt x="4132" y="3775"/>
                    </a:lnTo>
                    <a:cubicBezTo>
                      <a:pt x="4096" y="3775"/>
                      <a:pt x="4048" y="3787"/>
                      <a:pt x="4036" y="3811"/>
                    </a:cubicBezTo>
                    <a:lnTo>
                      <a:pt x="2500" y="4918"/>
                    </a:lnTo>
                    <a:lnTo>
                      <a:pt x="2739" y="3966"/>
                    </a:lnTo>
                    <a:cubicBezTo>
                      <a:pt x="2762" y="3930"/>
                      <a:pt x="2739" y="3870"/>
                      <a:pt x="2715" y="3835"/>
                    </a:cubicBezTo>
                    <a:cubicBezTo>
                      <a:pt x="2679" y="3787"/>
                      <a:pt x="2643" y="3775"/>
                      <a:pt x="2584" y="3775"/>
                    </a:cubicBezTo>
                    <a:lnTo>
                      <a:pt x="691" y="3775"/>
                    </a:lnTo>
                    <a:cubicBezTo>
                      <a:pt x="500" y="3775"/>
                      <a:pt x="333" y="3608"/>
                      <a:pt x="333" y="3418"/>
                    </a:cubicBezTo>
                    <a:lnTo>
                      <a:pt x="333" y="667"/>
                    </a:lnTo>
                    <a:cubicBezTo>
                      <a:pt x="333" y="477"/>
                      <a:pt x="500" y="310"/>
                      <a:pt x="691" y="310"/>
                    </a:cubicBezTo>
                    <a:close/>
                    <a:moveTo>
                      <a:pt x="6215" y="989"/>
                    </a:moveTo>
                    <a:cubicBezTo>
                      <a:pt x="6406" y="989"/>
                      <a:pt x="6572" y="1156"/>
                      <a:pt x="6572" y="1346"/>
                    </a:cubicBezTo>
                    <a:lnTo>
                      <a:pt x="6572" y="4108"/>
                    </a:lnTo>
                    <a:lnTo>
                      <a:pt x="6549" y="4108"/>
                    </a:lnTo>
                    <a:cubicBezTo>
                      <a:pt x="6549" y="4299"/>
                      <a:pt x="6394" y="4466"/>
                      <a:pt x="6191" y="4466"/>
                    </a:cubicBezTo>
                    <a:lnTo>
                      <a:pt x="4810" y="4466"/>
                    </a:lnTo>
                    <a:cubicBezTo>
                      <a:pt x="4763" y="4466"/>
                      <a:pt x="4727" y="4477"/>
                      <a:pt x="4691" y="4513"/>
                    </a:cubicBezTo>
                    <a:cubicBezTo>
                      <a:pt x="4667" y="4549"/>
                      <a:pt x="4644" y="4608"/>
                      <a:pt x="4667" y="4656"/>
                    </a:cubicBezTo>
                    <a:lnTo>
                      <a:pt x="4763" y="5323"/>
                    </a:lnTo>
                    <a:lnTo>
                      <a:pt x="3596" y="4537"/>
                    </a:lnTo>
                    <a:lnTo>
                      <a:pt x="4191" y="4096"/>
                    </a:lnTo>
                    <a:lnTo>
                      <a:pt x="5513" y="4096"/>
                    </a:lnTo>
                    <a:cubicBezTo>
                      <a:pt x="5882" y="4096"/>
                      <a:pt x="6191" y="3799"/>
                      <a:pt x="6191" y="3418"/>
                    </a:cubicBezTo>
                    <a:lnTo>
                      <a:pt x="6191" y="989"/>
                    </a:lnTo>
                    <a:close/>
                    <a:moveTo>
                      <a:pt x="691" y="1"/>
                    </a:moveTo>
                    <a:cubicBezTo>
                      <a:pt x="322" y="1"/>
                      <a:pt x="0" y="298"/>
                      <a:pt x="0" y="679"/>
                    </a:cubicBezTo>
                    <a:lnTo>
                      <a:pt x="0" y="3430"/>
                    </a:lnTo>
                    <a:cubicBezTo>
                      <a:pt x="0" y="3811"/>
                      <a:pt x="298" y="4120"/>
                      <a:pt x="691" y="4120"/>
                    </a:cubicBezTo>
                    <a:lnTo>
                      <a:pt x="1393" y="4120"/>
                    </a:lnTo>
                    <a:lnTo>
                      <a:pt x="1393" y="4132"/>
                    </a:lnTo>
                    <a:cubicBezTo>
                      <a:pt x="1393" y="4501"/>
                      <a:pt x="1691" y="4823"/>
                      <a:pt x="2072" y="4823"/>
                    </a:cubicBezTo>
                    <a:lnTo>
                      <a:pt x="2203" y="4823"/>
                    </a:lnTo>
                    <a:lnTo>
                      <a:pt x="2143" y="5073"/>
                    </a:lnTo>
                    <a:cubicBezTo>
                      <a:pt x="2119" y="5180"/>
                      <a:pt x="2167" y="5275"/>
                      <a:pt x="2250" y="5335"/>
                    </a:cubicBezTo>
                    <a:cubicBezTo>
                      <a:pt x="2298" y="5370"/>
                      <a:pt x="2346" y="5382"/>
                      <a:pt x="2381" y="5382"/>
                    </a:cubicBezTo>
                    <a:cubicBezTo>
                      <a:pt x="2429" y="5382"/>
                      <a:pt x="2489" y="5370"/>
                      <a:pt x="2536" y="5335"/>
                    </a:cubicBezTo>
                    <a:lnTo>
                      <a:pt x="3251" y="4823"/>
                    </a:lnTo>
                    <a:lnTo>
                      <a:pt x="3417" y="4823"/>
                    </a:lnTo>
                    <a:lnTo>
                      <a:pt x="4751" y="5716"/>
                    </a:lnTo>
                    <a:cubicBezTo>
                      <a:pt x="4798" y="5740"/>
                      <a:pt x="4846" y="5751"/>
                      <a:pt x="4882" y="5751"/>
                    </a:cubicBezTo>
                    <a:cubicBezTo>
                      <a:pt x="4929" y="5751"/>
                      <a:pt x="4977" y="5740"/>
                      <a:pt x="5025" y="5716"/>
                    </a:cubicBezTo>
                    <a:cubicBezTo>
                      <a:pt x="5108" y="5656"/>
                      <a:pt x="5144" y="5561"/>
                      <a:pt x="5120" y="5454"/>
                    </a:cubicBezTo>
                    <a:lnTo>
                      <a:pt x="5025" y="4799"/>
                    </a:lnTo>
                    <a:lnTo>
                      <a:pt x="6215" y="4799"/>
                    </a:lnTo>
                    <a:cubicBezTo>
                      <a:pt x="6584" y="4799"/>
                      <a:pt x="6894" y="4501"/>
                      <a:pt x="6894" y="4120"/>
                    </a:cubicBezTo>
                    <a:lnTo>
                      <a:pt x="6894" y="1370"/>
                    </a:lnTo>
                    <a:cubicBezTo>
                      <a:pt x="6870" y="977"/>
                      <a:pt x="6572" y="679"/>
                      <a:pt x="6191" y="679"/>
                    </a:cubicBezTo>
                    <a:cubicBezTo>
                      <a:pt x="6179" y="298"/>
                      <a:pt x="5882" y="1"/>
                      <a:pt x="55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0992;p82">
                <a:extLst>
                  <a:ext uri="{FF2B5EF4-FFF2-40B4-BE49-F238E27FC236}">
                    <a16:creationId xmlns:a16="http://schemas.microsoft.com/office/drawing/2014/main" id="{48CD708C-9195-C250-69D7-862951C4A7AA}"/>
                  </a:ext>
                </a:extLst>
              </p:cNvPr>
              <p:cNvSpPr/>
              <p:nvPr/>
            </p:nvSpPr>
            <p:spPr>
              <a:xfrm>
                <a:off x="3187822" y="2009177"/>
                <a:ext cx="26926" cy="102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323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22"/>
                      <a:pt x="155" y="322"/>
                    </a:cubicBezTo>
                    <a:lnTo>
                      <a:pt x="679" y="322"/>
                    </a:lnTo>
                    <a:cubicBezTo>
                      <a:pt x="774" y="322"/>
                      <a:pt x="846" y="251"/>
                      <a:pt x="846" y="167"/>
                    </a:cubicBezTo>
                    <a:cubicBezTo>
                      <a:pt x="846" y="72"/>
                      <a:pt x="774" y="1"/>
                      <a:pt x="6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0993;p82">
                <a:extLst>
                  <a:ext uri="{FF2B5EF4-FFF2-40B4-BE49-F238E27FC236}">
                    <a16:creationId xmlns:a16="http://schemas.microsoft.com/office/drawing/2014/main" id="{DAB60409-5BCC-DD55-DEFD-917A401DAB5B}"/>
                  </a:ext>
                </a:extLst>
              </p:cNvPr>
              <p:cNvSpPr/>
              <p:nvPr/>
            </p:nvSpPr>
            <p:spPr>
              <a:xfrm>
                <a:off x="3226110" y="2009177"/>
                <a:ext cx="81478" cy="1028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323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51"/>
                      <a:pt x="72" y="322"/>
                      <a:pt x="167" y="322"/>
                    </a:cubicBezTo>
                    <a:lnTo>
                      <a:pt x="2393" y="322"/>
                    </a:lnTo>
                    <a:cubicBezTo>
                      <a:pt x="2488" y="322"/>
                      <a:pt x="2560" y="251"/>
                      <a:pt x="2560" y="167"/>
                    </a:cubicBezTo>
                    <a:cubicBezTo>
                      <a:pt x="2560" y="72"/>
                      <a:pt x="2488" y="1"/>
                      <a:pt x="23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0994;p82">
                <a:extLst>
                  <a:ext uri="{FF2B5EF4-FFF2-40B4-BE49-F238E27FC236}">
                    <a16:creationId xmlns:a16="http://schemas.microsoft.com/office/drawing/2014/main" id="{97E13BF6-8C3F-B396-B20B-6033EF6191B3}"/>
                  </a:ext>
                </a:extLst>
              </p:cNvPr>
              <p:cNvSpPr/>
              <p:nvPr/>
            </p:nvSpPr>
            <p:spPr>
              <a:xfrm>
                <a:off x="3187822" y="2036453"/>
                <a:ext cx="119767" cy="1066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335" extrusionOk="0">
                    <a:moveTo>
                      <a:pt x="155" y="1"/>
                    </a:moveTo>
                    <a:cubicBezTo>
                      <a:pt x="72" y="1"/>
                      <a:pt x="1" y="84"/>
                      <a:pt x="1" y="168"/>
                    </a:cubicBezTo>
                    <a:cubicBezTo>
                      <a:pt x="1" y="263"/>
                      <a:pt x="72" y="334"/>
                      <a:pt x="155" y="334"/>
                    </a:cubicBezTo>
                    <a:lnTo>
                      <a:pt x="3596" y="334"/>
                    </a:lnTo>
                    <a:cubicBezTo>
                      <a:pt x="3691" y="334"/>
                      <a:pt x="3763" y="263"/>
                      <a:pt x="3763" y="168"/>
                    </a:cubicBezTo>
                    <a:cubicBezTo>
                      <a:pt x="3763" y="84"/>
                      <a:pt x="3691" y="1"/>
                      <a:pt x="35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0995;p82">
                <a:extLst>
                  <a:ext uri="{FF2B5EF4-FFF2-40B4-BE49-F238E27FC236}">
                    <a16:creationId xmlns:a16="http://schemas.microsoft.com/office/drawing/2014/main" id="{DC3F340C-1621-C4F2-F696-F47F2D28E4DF}"/>
                  </a:ext>
                </a:extLst>
              </p:cNvPr>
              <p:cNvSpPr/>
              <p:nvPr/>
            </p:nvSpPr>
            <p:spPr>
              <a:xfrm>
                <a:off x="3187822" y="2064143"/>
                <a:ext cx="81510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22" extrusionOk="0">
                    <a:moveTo>
                      <a:pt x="155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55" y="322"/>
                    </a:cubicBezTo>
                    <a:lnTo>
                      <a:pt x="2394" y="322"/>
                    </a:lnTo>
                    <a:cubicBezTo>
                      <a:pt x="2477" y="322"/>
                      <a:pt x="2560" y="250"/>
                      <a:pt x="2560" y="167"/>
                    </a:cubicBezTo>
                    <a:cubicBezTo>
                      <a:pt x="2560" y="72"/>
                      <a:pt x="2477" y="0"/>
                      <a:pt x="23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0996;p82">
                <a:extLst>
                  <a:ext uri="{FF2B5EF4-FFF2-40B4-BE49-F238E27FC236}">
                    <a16:creationId xmlns:a16="http://schemas.microsoft.com/office/drawing/2014/main" id="{58A6D62C-AE9E-A407-E519-2A66E63773F0}"/>
                  </a:ext>
                </a:extLst>
              </p:cNvPr>
              <p:cNvSpPr/>
              <p:nvPr/>
            </p:nvSpPr>
            <p:spPr>
              <a:xfrm>
                <a:off x="3280663" y="2064143"/>
                <a:ext cx="26926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846" h="322" extrusionOk="0">
                    <a:moveTo>
                      <a:pt x="155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55" y="322"/>
                    </a:cubicBezTo>
                    <a:lnTo>
                      <a:pt x="679" y="322"/>
                    </a:lnTo>
                    <a:cubicBezTo>
                      <a:pt x="774" y="322"/>
                      <a:pt x="846" y="250"/>
                      <a:pt x="846" y="167"/>
                    </a:cubicBezTo>
                    <a:cubicBezTo>
                      <a:pt x="846" y="72"/>
                      <a:pt x="774" y="0"/>
                      <a:pt x="6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44A880D-303D-2F8F-8E2F-40F91BF29D0D}"/>
              </a:ext>
            </a:extLst>
          </p:cNvPr>
          <p:cNvGrpSpPr/>
          <p:nvPr/>
        </p:nvGrpSpPr>
        <p:grpSpPr>
          <a:xfrm>
            <a:off x="4947261" y="1256665"/>
            <a:ext cx="1880051" cy="1750203"/>
            <a:chOff x="2743202" y="2708245"/>
            <a:chExt cx="819000" cy="819000"/>
          </a:xfrm>
        </p:grpSpPr>
        <p:sp>
          <p:nvSpPr>
            <p:cNvPr id="69" name="Google Shape;867;p41">
              <a:extLst>
                <a:ext uri="{FF2B5EF4-FFF2-40B4-BE49-F238E27FC236}">
                  <a16:creationId xmlns:a16="http://schemas.microsoft.com/office/drawing/2014/main" id="{70F90D72-3A8F-BD05-9EBF-164E5652DA39}"/>
                </a:ext>
              </a:extLst>
            </p:cNvPr>
            <p:cNvSpPr/>
            <p:nvPr/>
          </p:nvSpPr>
          <p:spPr>
            <a:xfrm>
              <a:off x="2743202" y="2708245"/>
              <a:ext cx="819000" cy="819000"/>
            </a:xfrm>
            <a:prstGeom prst="ellipse">
              <a:avLst/>
            </a:prstGeom>
            <a:solidFill>
              <a:srgbClr val="E7D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missioner"/>
                <a:ea typeface="Commissioner"/>
                <a:cs typeface="Commissioner"/>
                <a:sym typeface="Commissioner"/>
              </a:endParaRPr>
            </a:p>
          </p:txBody>
        </p:sp>
        <p:grpSp>
          <p:nvGrpSpPr>
            <p:cNvPr id="70" name="Google Shape;10730;p81">
              <a:extLst>
                <a:ext uri="{FF2B5EF4-FFF2-40B4-BE49-F238E27FC236}">
                  <a16:creationId xmlns:a16="http://schemas.microsoft.com/office/drawing/2014/main" id="{FA9BD581-F937-F4D1-2771-F740825D04E6}"/>
                </a:ext>
              </a:extLst>
            </p:cNvPr>
            <p:cNvGrpSpPr/>
            <p:nvPr/>
          </p:nvGrpSpPr>
          <p:grpSpPr>
            <a:xfrm>
              <a:off x="2957558" y="2944639"/>
              <a:ext cx="390287" cy="367065"/>
              <a:chOff x="6649231" y="1500021"/>
              <a:chExt cx="390287" cy="367065"/>
            </a:xfrm>
            <a:solidFill>
              <a:schemeClr val="bg1"/>
            </a:solidFill>
          </p:grpSpPr>
          <p:sp>
            <p:nvSpPr>
              <p:cNvPr id="71" name="Google Shape;10731;p81">
                <a:extLst>
                  <a:ext uri="{FF2B5EF4-FFF2-40B4-BE49-F238E27FC236}">
                    <a16:creationId xmlns:a16="http://schemas.microsoft.com/office/drawing/2014/main" id="{96B09B05-65A4-E04B-B66C-BB76D5B4E9B7}"/>
                  </a:ext>
                </a:extLst>
              </p:cNvPr>
              <p:cNvSpPr/>
              <p:nvPr/>
            </p:nvSpPr>
            <p:spPr>
              <a:xfrm>
                <a:off x="6649231" y="1500021"/>
                <a:ext cx="390287" cy="367065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1523" extrusionOk="0">
                    <a:moveTo>
                      <a:pt x="2393" y="6022"/>
                    </a:moveTo>
                    <a:lnTo>
                      <a:pt x="5775" y="9391"/>
                    </a:lnTo>
                    <a:lnTo>
                      <a:pt x="4691" y="10487"/>
                    </a:lnTo>
                    <a:cubicBezTo>
                      <a:pt x="4221" y="10951"/>
                      <a:pt x="3611" y="11183"/>
                      <a:pt x="3000" y="11183"/>
                    </a:cubicBezTo>
                    <a:cubicBezTo>
                      <a:pt x="2390" y="11183"/>
                      <a:pt x="1780" y="10951"/>
                      <a:pt x="1310" y="10487"/>
                    </a:cubicBezTo>
                    <a:cubicBezTo>
                      <a:pt x="369" y="9546"/>
                      <a:pt x="369" y="8046"/>
                      <a:pt x="1310" y="7105"/>
                    </a:cubicBezTo>
                    <a:lnTo>
                      <a:pt x="2393" y="6022"/>
                    </a:lnTo>
                    <a:close/>
                    <a:moveTo>
                      <a:pt x="3000" y="331"/>
                    </a:moveTo>
                    <a:cubicBezTo>
                      <a:pt x="3608" y="331"/>
                      <a:pt x="4203" y="557"/>
                      <a:pt x="4667" y="1021"/>
                    </a:cubicBezTo>
                    <a:lnTo>
                      <a:pt x="10763" y="7105"/>
                    </a:lnTo>
                    <a:cubicBezTo>
                      <a:pt x="11680" y="8046"/>
                      <a:pt x="11680" y="9546"/>
                      <a:pt x="10763" y="10463"/>
                    </a:cubicBezTo>
                    <a:lnTo>
                      <a:pt x="10728" y="10499"/>
                    </a:lnTo>
                    <a:cubicBezTo>
                      <a:pt x="10263" y="10957"/>
                      <a:pt x="9656" y="11186"/>
                      <a:pt x="9050" y="11186"/>
                    </a:cubicBezTo>
                    <a:cubicBezTo>
                      <a:pt x="8445" y="11186"/>
                      <a:pt x="7840" y="10957"/>
                      <a:pt x="7382" y="10499"/>
                    </a:cubicBezTo>
                    <a:lnTo>
                      <a:pt x="1286" y="4415"/>
                    </a:lnTo>
                    <a:cubicBezTo>
                      <a:pt x="369" y="3486"/>
                      <a:pt x="369" y="1986"/>
                      <a:pt x="1286" y="1057"/>
                    </a:cubicBezTo>
                    <a:cubicBezTo>
                      <a:pt x="1310" y="1045"/>
                      <a:pt x="1929" y="331"/>
                      <a:pt x="3000" y="331"/>
                    </a:cubicBezTo>
                    <a:close/>
                    <a:moveTo>
                      <a:pt x="2999" y="0"/>
                    </a:moveTo>
                    <a:cubicBezTo>
                      <a:pt x="2307" y="0"/>
                      <a:pt x="1613" y="265"/>
                      <a:pt x="1084" y="795"/>
                    </a:cubicBezTo>
                    <a:lnTo>
                      <a:pt x="1060" y="819"/>
                    </a:lnTo>
                    <a:cubicBezTo>
                      <a:pt x="0" y="1879"/>
                      <a:pt x="0" y="3593"/>
                      <a:pt x="1060" y="4641"/>
                    </a:cubicBezTo>
                    <a:lnTo>
                      <a:pt x="2167" y="5760"/>
                    </a:lnTo>
                    <a:lnTo>
                      <a:pt x="1084" y="6855"/>
                    </a:lnTo>
                    <a:cubicBezTo>
                      <a:pt x="24" y="7903"/>
                      <a:pt x="24" y="9653"/>
                      <a:pt x="1084" y="10701"/>
                    </a:cubicBezTo>
                    <a:cubicBezTo>
                      <a:pt x="1613" y="11231"/>
                      <a:pt x="2313" y="11496"/>
                      <a:pt x="3012" y="11496"/>
                    </a:cubicBezTo>
                    <a:cubicBezTo>
                      <a:pt x="3712" y="11496"/>
                      <a:pt x="4411" y="11231"/>
                      <a:pt x="4941" y="10701"/>
                    </a:cubicBezTo>
                    <a:lnTo>
                      <a:pt x="6025" y="9618"/>
                    </a:lnTo>
                    <a:lnTo>
                      <a:pt x="7144" y="10737"/>
                    </a:lnTo>
                    <a:cubicBezTo>
                      <a:pt x="7674" y="11261"/>
                      <a:pt x="8364" y="11523"/>
                      <a:pt x="9055" y="11523"/>
                    </a:cubicBezTo>
                    <a:cubicBezTo>
                      <a:pt x="9745" y="11523"/>
                      <a:pt x="10436" y="11261"/>
                      <a:pt x="10966" y="10737"/>
                    </a:cubicBezTo>
                    <a:lnTo>
                      <a:pt x="11001" y="10701"/>
                    </a:lnTo>
                    <a:cubicBezTo>
                      <a:pt x="12037" y="9653"/>
                      <a:pt x="12037" y="7939"/>
                      <a:pt x="11001" y="6879"/>
                    </a:cubicBezTo>
                    <a:lnTo>
                      <a:pt x="6263" y="2141"/>
                    </a:lnTo>
                    <a:lnTo>
                      <a:pt x="7370" y="1045"/>
                    </a:lnTo>
                    <a:cubicBezTo>
                      <a:pt x="7811" y="593"/>
                      <a:pt x="8418" y="343"/>
                      <a:pt x="9049" y="343"/>
                    </a:cubicBezTo>
                    <a:cubicBezTo>
                      <a:pt x="11156" y="343"/>
                      <a:pt x="12252" y="2914"/>
                      <a:pt x="10728" y="4427"/>
                    </a:cubicBezTo>
                    <a:lnTo>
                      <a:pt x="9989" y="5165"/>
                    </a:lnTo>
                    <a:cubicBezTo>
                      <a:pt x="9882" y="5272"/>
                      <a:pt x="9954" y="5451"/>
                      <a:pt x="10108" y="5451"/>
                    </a:cubicBezTo>
                    <a:cubicBezTo>
                      <a:pt x="10228" y="5451"/>
                      <a:pt x="10204" y="5391"/>
                      <a:pt x="10966" y="4641"/>
                    </a:cubicBezTo>
                    <a:cubicBezTo>
                      <a:pt x="11490" y="4129"/>
                      <a:pt x="11775" y="3450"/>
                      <a:pt x="11775" y="2724"/>
                    </a:cubicBezTo>
                    <a:cubicBezTo>
                      <a:pt x="11775" y="1224"/>
                      <a:pt x="10549" y="9"/>
                      <a:pt x="9049" y="9"/>
                    </a:cubicBezTo>
                    <a:cubicBezTo>
                      <a:pt x="8323" y="9"/>
                      <a:pt x="7632" y="283"/>
                      <a:pt x="7132" y="807"/>
                    </a:cubicBezTo>
                    <a:lnTo>
                      <a:pt x="6025" y="1914"/>
                    </a:lnTo>
                    <a:lnTo>
                      <a:pt x="4905" y="795"/>
                    </a:lnTo>
                    <a:cubicBezTo>
                      <a:pt x="4382" y="265"/>
                      <a:pt x="3691" y="0"/>
                      <a:pt x="29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0732;p81">
                <a:extLst>
                  <a:ext uri="{FF2B5EF4-FFF2-40B4-BE49-F238E27FC236}">
                    <a16:creationId xmlns:a16="http://schemas.microsoft.com/office/drawing/2014/main" id="{A7671F9A-17D8-325B-A611-AFAF00370C48}"/>
                  </a:ext>
                </a:extLst>
              </p:cNvPr>
              <p:cNvSpPr/>
              <p:nvPr/>
            </p:nvSpPr>
            <p:spPr>
              <a:xfrm>
                <a:off x="6759194" y="1602435"/>
                <a:ext cx="161983" cy="161409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5067" extrusionOk="0">
                    <a:moveTo>
                      <a:pt x="2192" y="0"/>
                    </a:moveTo>
                    <a:cubicBezTo>
                      <a:pt x="2147" y="0"/>
                      <a:pt x="2102" y="15"/>
                      <a:pt x="2073" y="45"/>
                    </a:cubicBezTo>
                    <a:lnTo>
                      <a:pt x="60" y="2057"/>
                    </a:lnTo>
                    <a:cubicBezTo>
                      <a:pt x="1" y="2116"/>
                      <a:pt x="1" y="2236"/>
                      <a:pt x="60" y="2295"/>
                    </a:cubicBezTo>
                    <a:lnTo>
                      <a:pt x="501" y="2747"/>
                    </a:lnTo>
                    <a:cubicBezTo>
                      <a:pt x="531" y="2771"/>
                      <a:pt x="575" y="2783"/>
                      <a:pt x="620" y="2783"/>
                    </a:cubicBezTo>
                    <a:cubicBezTo>
                      <a:pt x="665" y="2783"/>
                      <a:pt x="709" y="2771"/>
                      <a:pt x="739" y="2747"/>
                    </a:cubicBezTo>
                    <a:cubicBezTo>
                      <a:pt x="799" y="2688"/>
                      <a:pt x="799" y="2569"/>
                      <a:pt x="739" y="2497"/>
                    </a:cubicBezTo>
                    <a:lnTo>
                      <a:pt x="418" y="2176"/>
                    </a:lnTo>
                    <a:lnTo>
                      <a:pt x="2192" y="402"/>
                    </a:lnTo>
                    <a:lnTo>
                      <a:pt x="4668" y="2890"/>
                    </a:lnTo>
                    <a:lnTo>
                      <a:pt x="2906" y="4664"/>
                    </a:lnTo>
                    <a:lnTo>
                      <a:pt x="1322" y="3081"/>
                    </a:lnTo>
                    <a:cubicBezTo>
                      <a:pt x="1293" y="3051"/>
                      <a:pt x="1248" y="3036"/>
                      <a:pt x="1203" y="3036"/>
                    </a:cubicBezTo>
                    <a:cubicBezTo>
                      <a:pt x="1159" y="3036"/>
                      <a:pt x="1114" y="3051"/>
                      <a:pt x="1084" y="3081"/>
                    </a:cubicBezTo>
                    <a:cubicBezTo>
                      <a:pt x="1025" y="3140"/>
                      <a:pt x="1025" y="3259"/>
                      <a:pt x="1084" y="3319"/>
                    </a:cubicBezTo>
                    <a:lnTo>
                      <a:pt x="2787" y="5022"/>
                    </a:lnTo>
                    <a:cubicBezTo>
                      <a:pt x="2817" y="5051"/>
                      <a:pt x="2861" y="5066"/>
                      <a:pt x="2906" y="5066"/>
                    </a:cubicBezTo>
                    <a:cubicBezTo>
                      <a:pt x="2951" y="5066"/>
                      <a:pt x="2995" y="5051"/>
                      <a:pt x="3025" y="5022"/>
                    </a:cubicBezTo>
                    <a:lnTo>
                      <a:pt x="5025" y="3009"/>
                    </a:lnTo>
                    <a:cubicBezTo>
                      <a:pt x="5085" y="2938"/>
                      <a:pt x="5085" y="2831"/>
                      <a:pt x="5025" y="2771"/>
                    </a:cubicBezTo>
                    <a:lnTo>
                      <a:pt x="2311" y="45"/>
                    </a:lnTo>
                    <a:cubicBezTo>
                      <a:pt x="2281" y="15"/>
                      <a:pt x="2236" y="0"/>
                      <a:pt x="21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0733;p81">
                <a:extLst>
                  <a:ext uri="{FF2B5EF4-FFF2-40B4-BE49-F238E27FC236}">
                    <a16:creationId xmlns:a16="http://schemas.microsoft.com/office/drawing/2014/main" id="{8DCD06A0-2520-9AEE-E95D-74ED3BFACB66}"/>
                  </a:ext>
                </a:extLst>
              </p:cNvPr>
              <p:cNvSpPr/>
              <p:nvPr/>
            </p:nvSpPr>
            <p:spPr>
              <a:xfrm>
                <a:off x="6718229" y="1625179"/>
                <a:ext cx="15227" cy="1423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47" extrusionOk="0">
                    <a:moveTo>
                      <a:pt x="180" y="0"/>
                    </a:moveTo>
                    <a:cubicBezTo>
                      <a:pt x="135" y="0"/>
                      <a:pt x="90" y="15"/>
                      <a:pt x="61" y="45"/>
                    </a:cubicBezTo>
                    <a:cubicBezTo>
                      <a:pt x="1" y="105"/>
                      <a:pt x="1" y="224"/>
                      <a:pt x="61" y="283"/>
                    </a:cubicBezTo>
                    <a:lnTo>
                      <a:pt x="180" y="402"/>
                    </a:lnTo>
                    <a:cubicBezTo>
                      <a:pt x="209" y="432"/>
                      <a:pt x="254" y="447"/>
                      <a:pt x="299" y="447"/>
                    </a:cubicBezTo>
                    <a:cubicBezTo>
                      <a:pt x="343" y="447"/>
                      <a:pt x="388" y="432"/>
                      <a:pt x="418" y="402"/>
                    </a:cubicBezTo>
                    <a:cubicBezTo>
                      <a:pt x="477" y="343"/>
                      <a:pt x="477" y="224"/>
                      <a:pt x="418" y="164"/>
                    </a:cubicBezTo>
                    <a:lnTo>
                      <a:pt x="299" y="45"/>
                    </a:lnTo>
                    <a:cubicBezTo>
                      <a:pt x="269" y="15"/>
                      <a:pt x="224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0734;p81">
                <a:extLst>
                  <a:ext uri="{FF2B5EF4-FFF2-40B4-BE49-F238E27FC236}">
                    <a16:creationId xmlns:a16="http://schemas.microsoft.com/office/drawing/2014/main" id="{EFF5FE1D-779A-AC4C-1F9B-F7BC9B08BF2E}"/>
                  </a:ext>
                </a:extLst>
              </p:cNvPr>
              <p:cNvSpPr/>
              <p:nvPr/>
            </p:nvSpPr>
            <p:spPr>
              <a:xfrm>
                <a:off x="6712176" y="1588005"/>
                <a:ext cx="16533" cy="1404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441" extrusionOk="0">
                    <a:moveTo>
                      <a:pt x="179" y="1"/>
                    </a:moveTo>
                    <a:cubicBezTo>
                      <a:pt x="134" y="1"/>
                      <a:pt x="90" y="16"/>
                      <a:pt x="60" y="45"/>
                    </a:cubicBezTo>
                    <a:cubicBezTo>
                      <a:pt x="0" y="93"/>
                      <a:pt x="0" y="224"/>
                      <a:pt x="60" y="283"/>
                    </a:cubicBezTo>
                    <a:cubicBezTo>
                      <a:pt x="155" y="355"/>
                      <a:pt x="191" y="438"/>
                      <a:pt x="298" y="438"/>
                    </a:cubicBezTo>
                    <a:cubicBezTo>
                      <a:pt x="307" y="440"/>
                      <a:pt x="315" y="440"/>
                      <a:pt x="323" y="440"/>
                    </a:cubicBezTo>
                    <a:cubicBezTo>
                      <a:pt x="460" y="440"/>
                      <a:pt x="518" y="254"/>
                      <a:pt x="417" y="164"/>
                    </a:cubicBezTo>
                    <a:lnTo>
                      <a:pt x="298" y="45"/>
                    </a:lnTo>
                    <a:cubicBezTo>
                      <a:pt x="268" y="16"/>
                      <a:pt x="224" y="1"/>
                      <a:pt x="1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0735;p81">
                <a:extLst>
                  <a:ext uri="{FF2B5EF4-FFF2-40B4-BE49-F238E27FC236}">
                    <a16:creationId xmlns:a16="http://schemas.microsoft.com/office/drawing/2014/main" id="{7A147714-5C01-9975-6325-3E2D92B18BEA}"/>
                  </a:ext>
                </a:extLst>
              </p:cNvPr>
              <p:cNvSpPr/>
              <p:nvPr/>
            </p:nvSpPr>
            <p:spPr>
              <a:xfrm>
                <a:off x="6744796" y="1555003"/>
                <a:ext cx="16628" cy="14367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51" extrusionOk="0">
                    <a:moveTo>
                      <a:pt x="179" y="1"/>
                    </a:moveTo>
                    <a:cubicBezTo>
                      <a:pt x="134" y="1"/>
                      <a:pt x="90" y="16"/>
                      <a:pt x="60" y="45"/>
                    </a:cubicBezTo>
                    <a:cubicBezTo>
                      <a:pt x="0" y="105"/>
                      <a:pt x="0" y="224"/>
                      <a:pt x="60" y="284"/>
                    </a:cubicBezTo>
                    <a:cubicBezTo>
                      <a:pt x="155" y="367"/>
                      <a:pt x="203" y="450"/>
                      <a:pt x="298" y="450"/>
                    </a:cubicBezTo>
                    <a:cubicBezTo>
                      <a:pt x="303" y="451"/>
                      <a:pt x="307" y="451"/>
                      <a:pt x="312" y="451"/>
                    </a:cubicBezTo>
                    <a:cubicBezTo>
                      <a:pt x="457" y="451"/>
                      <a:pt x="521" y="268"/>
                      <a:pt x="417" y="165"/>
                    </a:cubicBezTo>
                    <a:lnTo>
                      <a:pt x="298" y="45"/>
                    </a:lnTo>
                    <a:cubicBezTo>
                      <a:pt x="268" y="16"/>
                      <a:pt x="224" y="1"/>
                      <a:pt x="1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0736;p81">
                <a:extLst>
                  <a:ext uri="{FF2B5EF4-FFF2-40B4-BE49-F238E27FC236}">
                    <a16:creationId xmlns:a16="http://schemas.microsoft.com/office/drawing/2014/main" id="{3EC5B26D-8B86-9BA0-D881-B60E5F9D4560}"/>
                  </a:ext>
                </a:extLst>
              </p:cNvPr>
              <p:cNvSpPr/>
              <p:nvPr/>
            </p:nvSpPr>
            <p:spPr>
              <a:xfrm>
                <a:off x="6750115" y="1593707"/>
                <a:ext cx="15577" cy="1395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38" extrusionOk="0">
                    <a:moveTo>
                      <a:pt x="179" y="0"/>
                    </a:moveTo>
                    <a:cubicBezTo>
                      <a:pt x="134" y="0"/>
                      <a:pt x="89" y="15"/>
                      <a:pt x="60" y="45"/>
                    </a:cubicBezTo>
                    <a:cubicBezTo>
                      <a:pt x="0" y="93"/>
                      <a:pt x="0" y="212"/>
                      <a:pt x="60" y="283"/>
                    </a:cubicBezTo>
                    <a:cubicBezTo>
                      <a:pt x="155" y="354"/>
                      <a:pt x="191" y="438"/>
                      <a:pt x="298" y="438"/>
                    </a:cubicBezTo>
                    <a:cubicBezTo>
                      <a:pt x="345" y="438"/>
                      <a:pt x="393" y="426"/>
                      <a:pt x="417" y="402"/>
                    </a:cubicBezTo>
                    <a:cubicBezTo>
                      <a:pt x="488" y="319"/>
                      <a:pt x="488" y="212"/>
                      <a:pt x="417" y="164"/>
                    </a:cubicBezTo>
                    <a:lnTo>
                      <a:pt x="298" y="45"/>
                    </a:lnTo>
                    <a:cubicBezTo>
                      <a:pt x="268" y="15"/>
                      <a:pt x="223" y="0"/>
                      <a:pt x="1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0737;p81">
                <a:extLst>
                  <a:ext uri="{FF2B5EF4-FFF2-40B4-BE49-F238E27FC236}">
                    <a16:creationId xmlns:a16="http://schemas.microsoft.com/office/drawing/2014/main" id="{EDEC2506-954F-FE14-1E54-D6472DB5F014}"/>
                  </a:ext>
                </a:extLst>
              </p:cNvPr>
              <p:cNvSpPr/>
              <p:nvPr/>
            </p:nvSpPr>
            <p:spPr>
              <a:xfrm>
                <a:off x="6782353" y="1561852"/>
                <a:ext cx="16692" cy="1433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50" extrusionOk="0">
                    <a:moveTo>
                      <a:pt x="179" y="0"/>
                    </a:moveTo>
                    <a:cubicBezTo>
                      <a:pt x="134" y="0"/>
                      <a:pt x="89" y="15"/>
                      <a:pt x="60" y="45"/>
                    </a:cubicBezTo>
                    <a:cubicBezTo>
                      <a:pt x="0" y="104"/>
                      <a:pt x="0" y="223"/>
                      <a:pt x="60" y="283"/>
                    </a:cubicBezTo>
                    <a:cubicBezTo>
                      <a:pt x="155" y="354"/>
                      <a:pt x="179" y="450"/>
                      <a:pt x="298" y="450"/>
                    </a:cubicBezTo>
                    <a:cubicBezTo>
                      <a:pt x="453" y="450"/>
                      <a:pt x="524" y="271"/>
                      <a:pt x="417" y="164"/>
                    </a:cubicBezTo>
                    <a:lnTo>
                      <a:pt x="298" y="45"/>
                    </a:lnTo>
                    <a:cubicBezTo>
                      <a:pt x="268" y="15"/>
                      <a:pt x="223" y="0"/>
                      <a:pt x="1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0738;p81">
                <a:extLst>
                  <a:ext uri="{FF2B5EF4-FFF2-40B4-BE49-F238E27FC236}">
                    <a16:creationId xmlns:a16="http://schemas.microsoft.com/office/drawing/2014/main" id="{4C11A04E-80A6-B1C2-7DFD-45948F60A6EA}"/>
                  </a:ext>
                </a:extLst>
              </p:cNvPr>
              <p:cNvSpPr/>
              <p:nvPr/>
            </p:nvSpPr>
            <p:spPr>
              <a:xfrm>
                <a:off x="6884735" y="1791686"/>
                <a:ext cx="15227" cy="1423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47" extrusionOk="0">
                    <a:moveTo>
                      <a:pt x="179" y="0"/>
                    </a:moveTo>
                    <a:cubicBezTo>
                      <a:pt x="135" y="0"/>
                      <a:pt x="90" y="15"/>
                      <a:pt x="60" y="45"/>
                    </a:cubicBezTo>
                    <a:cubicBezTo>
                      <a:pt x="1" y="104"/>
                      <a:pt x="1" y="224"/>
                      <a:pt x="60" y="283"/>
                    </a:cubicBezTo>
                    <a:lnTo>
                      <a:pt x="179" y="402"/>
                    </a:lnTo>
                    <a:cubicBezTo>
                      <a:pt x="209" y="432"/>
                      <a:pt x="254" y="447"/>
                      <a:pt x="298" y="447"/>
                    </a:cubicBezTo>
                    <a:cubicBezTo>
                      <a:pt x="343" y="447"/>
                      <a:pt x="388" y="432"/>
                      <a:pt x="418" y="402"/>
                    </a:cubicBezTo>
                    <a:cubicBezTo>
                      <a:pt x="477" y="343"/>
                      <a:pt x="477" y="224"/>
                      <a:pt x="418" y="164"/>
                    </a:cubicBezTo>
                    <a:lnTo>
                      <a:pt x="298" y="45"/>
                    </a:lnTo>
                    <a:cubicBezTo>
                      <a:pt x="269" y="15"/>
                      <a:pt x="224" y="0"/>
                      <a:pt x="1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0739;p81">
                <a:extLst>
                  <a:ext uri="{FF2B5EF4-FFF2-40B4-BE49-F238E27FC236}">
                    <a16:creationId xmlns:a16="http://schemas.microsoft.com/office/drawing/2014/main" id="{C6C46B7B-5DCC-4097-BA8D-01F82C69D9AE}"/>
                  </a:ext>
                </a:extLst>
              </p:cNvPr>
              <p:cNvSpPr/>
              <p:nvPr/>
            </p:nvSpPr>
            <p:spPr>
              <a:xfrm>
                <a:off x="6922292" y="1797738"/>
                <a:ext cx="15195" cy="1427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8" extrusionOk="0">
                    <a:moveTo>
                      <a:pt x="179" y="1"/>
                    </a:moveTo>
                    <a:cubicBezTo>
                      <a:pt x="134" y="1"/>
                      <a:pt x="90" y="16"/>
                      <a:pt x="60" y="45"/>
                    </a:cubicBezTo>
                    <a:cubicBezTo>
                      <a:pt x="1" y="105"/>
                      <a:pt x="1" y="224"/>
                      <a:pt x="60" y="284"/>
                    </a:cubicBezTo>
                    <a:lnTo>
                      <a:pt x="179" y="403"/>
                    </a:lnTo>
                    <a:cubicBezTo>
                      <a:pt x="209" y="432"/>
                      <a:pt x="254" y="447"/>
                      <a:pt x="298" y="447"/>
                    </a:cubicBezTo>
                    <a:cubicBezTo>
                      <a:pt x="343" y="447"/>
                      <a:pt x="387" y="432"/>
                      <a:pt x="417" y="403"/>
                    </a:cubicBezTo>
                    <a:cubicBezTo>
                      <a:pt x="477" y="343"/>
                      <a:pt x="477" y="224"/>
                      <a:pt x="417" y="165"/>
                    </a:cubicBezTo>
                    <a:lnTo>
                      <a:pt x="298" y="45"/>
                    </a:lnTo>
                    <a:cubicBezTo>
                      <a:pt x="268" y="16"/>
                      <a:pt x="224" y="1"/>
                      <a:pt x="1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0740;p81">
                <a:extLst>
                  <a:ext uri="{FF2B5EF4-FFF2-40B4-BE49-F238E27FC236}">
                    <a16:creationId xmlns:a16="http://schemas.microsoft.com/office/drawing/2014/main" id="{B1036E46-3DE0-866A-28BB-206AA078DDE7}"/>
                  </a:ext>
                </a:extLst>
              </p:cNvPr>
              <p:cNvSpPr/>
              <p:nvPr/>
            </p:nvSpPr>
            <p:spPr>
              <a:xfrm>
                <a:off x="6954911" y="1765118"/>
                <a:ext cx="15195" cy="1427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8" extrusionOk="0">
                    <a:moveTo>
                      <a:pt x="179" y="1"/>
                    </a:moveTo>
                    <a:cubicBezTo>
                      <a:pt x="134" y="1"/>
                      <a:pt x="90" y="16"/>
                      <a:pt x="60" y="46"/>
                    </a:cubicBezTo>
                    <a:cubicBezTo>
                      <a:pt x="0" y="105"/>
                      <a:pt x="0" y="224"/>
                      <a:pt x="60" y="284"/>
                    </a:cubicBezTo>
                    <a:lnTo>
                      <a:pt x="179" y="403"/>
                    </a:lnTo>
                    <a:cubicBezTo>
                      <a:pt x="209" y="432"/>
                      <a:pt x="253" y="447"/>
                      <a:pt x="298" y="447"/>
                    </a:cubicBezTo>
                    <a:cubicBezTo>
                      <a:pt x="343" y="447"/>
                      <a:pt x="387" y="432"/>
                      <a:pt x="417" y="403"/>
                    </a:cubicBezTo>
                    <a:cubicBezTo>
                      <a:pt x="477" y="343"/>
                      <a:pt x="477" y="224"/>
                      <a:pt x="417" y="165"/>
                    </a:cubicBezTo>
                    <a:lnTo>
                      <a:pt x="298" y="46"/>
                    </a:lnTo>
                    <a:cubicBezTo>
                      <a:pt x="268" y="16"/>
                      <a:pt x="224" y="1"/>
                      <a:pt x="1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0741;p81">
                <a:extLst>
                  <a:ext uri="{FF2B5EF4-FFF2-40B4-BE49-F238E27FC236}">
                    <a16:creationId xmlns:a16="http://schemas.microsoft.com/office/drawing/2014/main" id="{F9C4DB39-26A9-D521-1A62-10B349F9320B}"/>
                  </a:ext>
                </a:extLst>
              </p:cNvPr>
              <p:cNvSpPr/>
              <p:nvPr/>
            </p:nvSpPr>
            <p:spPr>
              <a:xfrm>
                <a:off x="6916590" y="1759831"/>
                <a:ext cx="16724" cy="1433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50" extrusionOk="0">
                    <a:moveTo>
                      <a:pt x="180" y="0"/>
                    </a:moveTo>
                    <a:cubicBezTo>
                      <a:pt x="135" y="0"/>
                      <a:pt x="90" y="15"/>
                      <a:pt x="60" y="45"/>
                    </a:cubicBezTo>
                    <a:cubicBezTo>
                      <a:pt x="1" y="104"/>
                      <a:pt x="1" y="223"/>
                      <a:pt x="60" y="283"/>
                    </a:cubicBezTo>
                    <a:cubicBezTo>
                      <a:pt x="144" y="366"/>
                      <a:pt x="191" y="450"/>
                      <a:pt x="299" y="450"/>
                    </a:cubicBezTo>
                    <a:cubicBezTo>
                      <a:pt x="441" y="450"/>
                      <a:pt x="525" y="271"/>
                      <a:pt x="418" y="164"/>
                    </a:cubicBezTo>
                    <a:lnTo>
                      <a:pt x="299" y="45"/>
                    </a:lnTo>
                    <a:cubicBezTo>
                      <a:pt x="269" y="15"/>
                      <a:pt x="224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0742;p81">
                <a:extLst>
                  <a:ext uri="{FF2B5EF4-FFF2-40B4-BE49-F238E27FC236}">
                    <a16:creationId xmlns:a16="http://schemas.microsoft.com/office/drawing/2014/main" id="{72EECC6A-153C-6172-A100-B7416538B8E0}"/>
                  </a:ext>
                </a:extLst>
              </p:cNvPr>
              <p:cNvSpPr/>
              <p:nvPr/>
            </p:nvSpPr>
            <p:spPr>
              <a:xfrm>
                <a:off x="6948477" y="1727593"/>
                <a:ext cx="16979" cy="14367"/>
              </a:xfrm>
              <a:custGeom>
                <a:avLst/>
                <a:gdLst/>
                <a:ahLst/>
                <a:cxnLst/>
                <a:rect l="l" t="t" r="r" b="b"/>
                <a:pathLst>
                  <a:path w="533" h="451" extrusionOk="0">
                    <a:moveTo>
                      <a:pt x="179" y="0"/>
                    </a:moveTo>
                    <a:cubicBezTo>
                      <a:pt x="134" y="0"/>
                      <a:pt x="89" y="15"/>
                      <a:pt x="60" y="45"/>
                    </a:cubicBezTo>
                    <a:cubicBezTo>
                      <a:pt x="0" y="104"/>
                      <a:pt x="0" y="223"/>
                      <a:pt x="60" y="283"/>
                    </a:cubicBezTo>
                    <a:cubicBezTo>
                      <a:pt x="143" y="366"/>
                      <a:pt x="191" y="450"/>
                      <a:pt x="298" y="450"/>
                    </a:cubicBezTo>
                    <a:cubicBezTo>
                      <a:pt x="302" y="450"/>
                      <a:pt x="306" y="450"/>
                      <a:pt x="310" y="450"/>
                    </a:cubicBezTo>
                    <a:cubicBezTo>
                      <a:pt x="446" y="450"/>
                      <a:pt x="532" y="268"/>
                      <a:pt x="417" y="164"/>
                    </a:cubicBezTo>
                    <a:lnTo>
                      <a:pt x="298" y="45"/>
                    </a:lnTo>
                    <a:cubicBezTo>
                      <a:pt x="268" y="15"/>
                      <a:pt x="223" y="0"/>
                      <a:pt x="1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63;p41">
            <a:extLst>
              <a:ext uri="{FF2B5EF4-FFF2-40B4-BE49-F238E27FC236}">
                <a16:creationId xmlns:a16="http://schemas.microsoft.com/office/drawing/2014/main" id="{86F217FC-A549-0EE2-341B-D509A976D7DF}"/>
              </a:ext>
            </a:extLst>
          </p:cNvPr>
          <p:cNvSpPr txBox="1">
            <a:spLocks/>
          </p:cNvSpPr>
          <p:nvPr/>
        </p:nvSpPr>
        <p:spPr>
          <a:xfrm>
            <a:off x="581403" y="3893372"/>
            <a:ext cx="3282160" cy="93688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Char char="•"/>
            </a:pPr>
            <a:r>
              <a:rPr lang="en-CA" sz="1800" cap="none" dirty="0" err="1">
                <a:solidFill>
                  <a:schemeClr val="tx1"/>
                </a:solidFill>
                <a:latin typeface="Aptos"/>
                <a:ea typeface="+mj-lt"/>
                <a:cs typeface="+mj-lt"/>
              </a:rPr>
              <a:t>Contribue</a:t>
            </a:r>
            <a:r>
              <a:rPr lang="en-CA" sz="1800" cap="none" dirty="0">
                <a:solidFill>
                  <a:schemeClr val="tx1"/>
                </a:solidFill>
                <a:latin typeface="Aptos"/>
                <a:ea typeface="+mj-lt"/>
                <a:cs typeface="+mj-lt"/>
              </a:rPr>
              <a:t> à </a:t>
            </a:r>
            <a:r>
              <a:rPr lang="en-CA" sz="1800" cap="none" dirty="0" err="1">
                <a:solidFill>
                  <a:schemeClr val="tx1"/>
                </a:solidFill>
                <a:latin typeface="Aptos"/>
                <a:ea typeface="+mj-lt"/>
                <a:cs typeface="+mj-lt"/>
              </a:rPr>
              <a:t>accroître</a:t>
            </a:r>
            <a:r>
              <a:rPr lang="en-CA" sz="1800" cap="none" dirty="0">
                <a:solidFill>
                  <a:schemeClr val="tx1"/>
                </a:solidFill>
                <a:latin typeface="Aptos"/>
                <a:ea typeface="+mj-lt"/>
                <a:cs typeface="+mj-lt"/>
              </a:rPr>
              <a:t> les </a:t>
            </a:r>
            <a:r>
              <a:rPr lang="en-CA" sz="1800" cap="none" dirty="0" err="1">
                <a:solidFill>
                  <a:schemeClr val="tx1"/>
                </a:solidFill>
                <a:latin typeface="Aptos"/>
                <a:ea typeface="+mj-lt"/>
                <a:cs typeface="+mj-lt"/>
              </a:rPr>
              <a:t>connaissances</a:t>
            </a:r>
            <a:r>
              <a:rPr lang="en-CA" sz="1800" cap="none" dirty="0">
                <a:solidFill>
                  <a:schemeClr val="tx1"/>
                </a:solidFill>
                <a:latin typeface="Aptos"/>
                <a:ea typeface="+mj-lt"/>
                <a:cs typeface="+mj-lt"/>
              </a:rPr>
              <a:t> du public et à </a:t>
            </a:r>
            <a:r>
              <a:rPr lang="en-CA" sz="1800" cap="none" dirty="0" err="1">
                <a:solidFill>
                  <a:schemeClr val="tx1"/>
                </a:solidFill>
                <a:latin typeface="Aptos"/>
                <a:ea typeface="+mj-lt"/>
                <a:cs typeface="+mj-lt"/>
              </a:rPr>
              <a:t>combler</a:t>
            </a:r>
            <a:r>
              <a:rPr lang="en-CA" sz="1800" cap="none" dirty="0">
                <a:solidFill>
                  <a:schemeClr val="tx1"/>
                </a:solidFill>
                <a:latin typeface="Aptos"/>
                <a:ea typeface="+mj-lt"/>
                <a:cs typeface="+mj-lt"/>
              </a:rPr>
              <a:t> les lacunes | </a:t>
            </a:r>
            <a:r>
              <a:rPr lang="en-CA" sz="1800" i="1" cap="none" dirty="0">
                <a:solidFill>
                  <a:schemeClr val="tx1"/>
                </a:solidFill>
                <a:latin typeface="Aptos"/>
                <a:ea typeface="+mj-lt"/>
                <a:cs typeface="+mj-lt"/>
              </a:rPr>
              <a:t>Helps to </a:t>
            </a:r>
            <a:r>
              <a:rPr lang="en-CA" sz="1800" b="1" i="1" cap="none" dirty="0">
                <a:solidFill>
                  <a:schemeClr val="tx1"/>
                </a:solidFill>
                <a:latin typeface="Aptos"/>
                <a:ea typeface="+mj-lt"/>
                <a:cs typeface="+mj-lt"/>
              </a:rPr>
              <a:t>increase public knowledge </a:t>
            </a:r>
            <a:r>
              <a:rPr lang="en-CA" sz="1800" i="1" cap="none" dirty="0">
                <a:solidFill>
                  <a:schemeClr val="tx1"/>
                </a:solidFill>
                <a:latin typeface="Aptos"/>
                <a:ea typeface="+mj-lt"/>
                <a:cs typeface="+mj-lt"/>
              </a:rPr>
              <a:t>and</a:t>
            </a:r>
            <a:r>
              <a:rPr lang="en-CA" sz="1800" b="1" i="1" cap="none" dirty="0">
                <a:solidFill>
                  <a:schemeClr val="tx1"/>
                </a:solidFill>
                <a:latin typeface="Aptos"/>
                <a:ea typeface="+mj-lt"/>
                <a:cs typeface="+mj-lt"/>
              </a:rPr>
              <a:t> address gaps</a:t>
            </a:r>
          </a:p>
        </p:txBody>
      </p:sp>
      <p:sp>
        <p:nvSpPr>
          <p:cNvPr id="85" name="Google Shape;866;p41">
            <a:extLst>
              <a:ext uri="{FF2B5EF4-FFF2-40B4-BE49-F238E27FC236}">
                <a16:creationId xmlns:a16="http://schemas.microsoft.com/office/drawing/2014/main" id="{E325B51C-6AE7-1C85-4248-FC989F586E12}"/>
              </a:ext>
            </a:extLst>
          </p:cNvPr>
          <p:cNvSpPr txBox="1">
            <a:spLocks/>
          </p:cNvSpPr>
          <p:nvPr/>
        </p:nvSpPr>
        <p:spPr>
          <a:xfrm>
            <a:off x="991982" y="3453270"/>
            <a:ext cx="2547169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CA" sz="2400" dirty="0">
                <a:solidFill>
                  <a:schemeClr val="tx1"/>
                </a:solidFill>
                <a:latin typeface="+mj-lt"/>
              </a:rPr>
              <a:t>RECHERCHE | RESEARCH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013D5AC-313A-0AE4-CC92-07F579AF9DE7}"/>
              </a:ext>
            </a:extLst>
          </p:cNvPr>
          <p:cNvGrpSpPr/>
          <p:nvPr/>
        </p:nvGrpSpPr>
        <p:grpSpPr>
          <a:xfrm>
            <a:off x="1325540" y="1233509"/>
            <a:ext cx="1805857" cy="1817352"/>
            <a:chOff x="8821886" y="2718257"/>
            <a:chExt cx="819000" cy="819000"/>
          </a:xfrm>
        </p:grpSpPr>
        <p:sp>
          <p:nvSpPr>
            <p:cNvPr id="87" name="Google Shape;868;p41">
              <a:extLst>
                <a:ext uri="{FF2B5EF4-FFF2-40B4-BE49-F238E27FC236}">
                  <a16:creationId xmlns:a16="http://schemas.microsoft.com/office/drawing/2014/main" id="{B9C425A9-E11F-EEAE-98A9-B4EB703C66B8}"/>
                </a:ext>
              </a:extLst>
            </p:cNvPr>
            <p:cNvSpPr/>
            <p:nvPr/>
          </p:nvSpPr>
          <p:spPr>
            <a:xfrm>
              <a:off x="8821886" y="2718257"/>
              <a:ext cx="819000" cy="819000"/>
            </a:xfrm>
            <a:prstGeom prst="ellipse">
              <a:avLst/>
            </a:prstGeom>
            <a:solidFill>
              <a:srgbClr val="E7D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missioner"/>
                <a:ea typeface="Commissioner"/>
                <a:cs typeface="Commissioner"/>
                <a:sym typeface="Commissioner"/>
              </a:endParaRPr>
            </a:p>
          </p:txBody>
        </p:sp>
        <p:sp>
          <p:nvSpPr>
            <p:cNvPr id="88" name="Google Shape;873;p41">
              <a:extLst>
                <a:ext uri="{FF2B5EF4-FFF2-40B4-BE49-F238E27FC236}">
                  <a16:creationId xmlns:a16="http://schemas.microsoft.com/office/drawing/2014/main" id="{6C8DB26C-A19F-FA17-5CB7-8CA9144745EF}"/>
                </a:ext>
              </a:extLst>
            </p:cNvPr>
            <p:cNvSpPr/>
            <p:nvPr/>
          </p:nvSpPr>
          <p:spPr>
            <a:xfrm>
              <a:off x="9023599" y="2957440"/>
              <a:ext cx="415554" cy="340642"/>
            </a:xfrm>
            <a:custGeom>
              <a:avLst/>
              <a:gdLst/>
              <a:ahLst/>
              <a:cxnLst/>
              <a:rect l="l" t="t" r="r" b="b"/>
              <a:pathLst>
                <a:path w="11967" h="9809" extrusionOk="0">
                  <a:moveTo>
                    <a:pt x="8309" y="358"/>
                  </a:moveTo>
                  <a:cubicBezTo>
                    <a:pt x="8940" y="358"/>
                    <a:pt x="9663" y="469"/>
                    <a:pt x="10418" y="796"/>
                  </a:cubicBezTo>
                  <a:lnTo>
                    <a:pt x="10418" y="7796"/>
                  </a:lnTo>
                  <a:cubicBezTo>
                    <a:pt x="9723" y="7513"/>
                    <a:pt x="8997" y="7381"/>
                    <a:pt x="8289" y="7381"/>
                  </a:cubicBezTo>
                  <a:cubicBezTo>
                    <a:pt x="7542" y="7381"/>
                    <a:pt x="6816" y="7527"/>
                    <a:pt x="6168" y="7796"/>
                  </a:cubicBezTo>
                  <a:lnTo>
                    <a:pt x="6168" y="796"/>
                  </a:lnTo>
                  <a:cubicBezTo>
                    <a:pt x="6430" y="676"/>
                    <a:pt x="7238" y="358"/>
                    <a:pt x="8309" y="358"/>
                  </a:cubicBezTo>
                  <a:close/>
                  <a:moveTo>
                    <a:pt x="3700" y="358"/>
                  </a:moveTo>
                  <a:cubicBezTo>
                    <a:pt x="4458" y="358"/>
                    <a:pt x="5191" y="513"/>
                    <a:pt x="5823" y="796"/>
                  </a:cubicBezTo>
                  <a:cubicBezTo>
                    <a:pt x="5811" y="1677"/>
                    <a:pt x="5811" y="6761"/>
                    <a:pt x="5811" y="7796"/>
                  </a:cubicBezTo>
                  <a:cubicBezTo>
                    <a:pt x="5418" y="7642"/>
                    <a:pt x="4656" y="7392"/>
                    <a:pt x="3668" y="7392"/>
                  </a:cubicBezTo>
                  <a:cubicBezTo>
                    <a:pt x="2929" y="7392"/>
                    <a:pt x="2215" y="7523"/>
                    <a:pt x="1548" y="7808"/>
                  </a:cubicBezTo>
                  <a:lnTo>
                    <a:pt x="1548" y="3867"/>
                  </a:lnTo>
                  <a:cubicBezTo>
                    <a:pt x="1548" y="3760"/>
                    <a:pt x="1477" y="3689"/>
                    <a:pt x="1370" y="3689"/>
                  </a:cubicBezTo>
                  <a:cubicBezTo>
                    <a:pt x="1262" y="3689"/>
                    <a:pt x="1191" y="3760"/>
                    <a:pt x="1191" y="3867"/>
                  </a:cubicBezTo>
                  <a:lnTo>
                    <a:pt x="1191" y="7987"/>
                  </a:lnTo>
                  <a:cubicBezTo>
                    <a:pt x="1191" y="8118"/>
                    <a:pt x="1298" y="8225"/>
                    <a:pt x="1429" y="8225"/>
                  </a:cubicBezTo>
                  <a:cubicBezTo>
                    <a:pt x="1465" y="8225"/>
                    <a:pt x="1489" y="8225"/>
                    <a:pt x="1524" y="8213"/>
                  </a:cubicBezTo>
                  <a:cubicBezTo>
                    <a:pt x="2203" y="7916"/>
                    <a:pt x="2917" y="7761"/>
                    <a:pt x="3656" y="7761"/>
                  </a:cubicBezTo>
                  <a:cubicBezTo>
                    <a:pt x="4715" y="7761"/>
                    <a:pt x="5537" y="8070"/>
                    <a:pt x="5799" y="8189"/>
                  </a:cubicBezTo>
                  <a:lnTo>
                    <a:pt x="5799" y="8606"/>
                  </a:lnTo>
                  <a:lnTo>
                    <a:pt x="417" y="8606"/>
                  </a:lnTo>
                  <a:cubicBezTo>
                    <a:pt x="381" y="8606"/>
                    <a:pt x="358" y="8582"/>
                    <a:pt x="358" y="8547"/>
                  </a:cubicBezTo>
                  <a:lnTo>
                    <a:pt x="358" y="1248"/>
                  </a:lnTo>
                  <a:cubicBezTo>
                    <a:pt x="358" y="1212"/>
                    <a:pt x="381" y="1188"/>
                    <a:pt x="417" y="1188"/>
                  </a:cubicBezTo>
                  <a:lnTo>
                    <a:pt x="1203" y="1188"/>
                  </a:lnTo>
                  <a:lnTo>
                    <a:pt x="1203" y="3153"/>
                  </a:lnTo>
                  <a:cubicBezTo>
                    <a:pt x="1203" y="3248"/>
                    <a:pt x="1274" y="3332"/>
                    <a:pt x="1382" y="3332"/>
                  </a:cubicBezTo>
                  <a:cubicBezTo>
                    <a:pt x="1489" y="3332"/>
                    <a:pt x="1560" y="3248"/>
                    <a:pt x="1560" y="3153"/>
                  </a:cubicBezTo>
                  <a:lnTo>
                    <a:pt x="1560" y="796"/>
                  </a:lnTo>
                  <a:cubicBezTo>
                    <a:pt x="2253" y="495"/>
                    <a:pt x="2987" y="358"/>
                    <a:pt x="3700" y="358"/>
                  </a:cubicBezTo>
                  <a:close/>
                  <a:moveTo>
                    <a:pt x="6608" y="7987"/>
                  </a:moveTo>
                  <a:lnTo>
                    <a:pt x="6608" y="9249"/>
                  </a:lnTo>
                  <a:lnTo>
                    <a:pt x="6501" y="9166"/>
                  </a:lnTo>
                  <a:cubicBezTo>
                    <a:pt x="6471" y="9136"/>
                    <a:pt x="6430" y="9121"/>
                    <a:pt x="6390" y="9121"/>
                  </a:cubicBezTo>
                  <a:cubicBezTo>
                    <a:pt x="6349" y="9121"/>
                    <a:pt x="6311" y="9136"/>
                    <a:pt x="6287" y="9166"/>
                  </a:cubicBezTo>
                  <a:lnTo>
                    <a:pt x="6168" y="9261"/>
                  </a:lnTo>
                  <a:lnTo>
                    <a:pt x="6168" y="8166"/>
                  </a:lnTo>
                  <a:cubicBezTo>
                    <a:pt x="6251" y="8118"/>
                    <a:pt x="6418" y="8058"/>
                    <a:pt x="6608" y="7987"/>
                  </a:cubicBezTo>
                  <a:close/>
                  <a:moveTo>
                    <a:pt x="8273" y="0"/>
                  </a:moveTo>
                  <a:cubicBezTo>
                    <a:pt x="7438" y="0"/>
                    <a:pt x="6643" y="178"/>
                    <a:pt x="5989" y="486"/>
                  </a:cubicBezTo>
                  <a:cubicBezTo>
                    <a:pt x="5715" y="367"/>
                    <a:pt x="4858" y="10"/>
                    <a:pt x="3668" y="10"/>
                  </a:cubicBezTo>
                  <a:cubicBezTo>
                    <a:pt x="2858" y="10"/>
                    <a:pt x="2072" y="176"/>
                    <a:pt x="1322" y="510"/>
                  </a:cubicBezTo>
                  <a:cubicBezTo>
                    <a:pt x="1143" y="593"/>
                    <a:pt x="1191" y="796"/>
                    <a:pt x="1191" y="843"/>
                  </a:cubicBezTo>
                  <a:lnTo>
                    <a:pt x="405" y="843"/>
                  </a:lnTo>
                  <a:cubicBezTo>
                    <a:pt x="179" y="843"/>
                    <a:pt x="0" y="1022"/>
                    <a:pt x="0" y="1248"/>
                  </a:cubicBezTo>
                  <a:lnTo>
                    <a:pt x="0" y="8535"/>
                  </a:lnTo>
                  <a:cubicBezTo>
                    <a:pt x="0" y="8761"/>
                    <a:pt x="179" y="8939"/>
                    <a:pt x="405" y="8939"/>
                  </a:cubicBezTo>
                  <a:lnTo>
                    <a:pt x="5811" y="8939"/>
                  </a:lnTo>
                  <a:lnTo>
                    <a:pt x="5811" y="9630"/>
                  </a:lnTo>
                  <a:cubicBezTo>
                    <a:pt x="5811" y="9740"/>
                    <a:pt x="5889" y="9808"/>
                    <a:pt x="5977" y="9808"/>
                  </a:cubicBezTo>
                  <a:cubicBezTo>
                    <a:pt x="6013" y="9808"/>
                    <a:pt x="6050" y="9797"/>
                    <a:pt x="6084" y="9773"/>
                  </a:cubicBezTo>
                  <a:lnTo>
                    <a:pt x="6382" y="9535"/>
                  </a:lnTo>
                  <a:cubicBezTo>
                    <a:pt x="6656" y="9737"/>
                    <a:pt x="6668" y="9809"/>
                    <a:pt x="6787" y="9809"/>
                  </a:cubicBezTo>
                  <a:cubicBezTo>
                    <a:pt x="6894" y="9809"/>
                    <a:pt x="6966" y="9737"/>
                    <a:pt x="6966" y="9630"/>
                  </a:cubicBezTo>
                  <a:lnTo>
                    <a:pt x="6966" y="8939"/>
                  </a:lnTo>
                  <a:lnTo>
                    <a:pt x="9335" y="8939"/>
                  </a:lnTo>
                  <a:cubicBezTo>
                    <a:pt x="9442" y="8939"/>
                    <a:pt x="9513" y="8856"/>
                    <a:pt x="9513" y="8761"/>
                  </a:cubicBezTo>
                  <a:cubicBezTo>
                    <a:pt x="9513" y="8654"/>
                    <a:pt x="9442" y="8582"/>
                    <a:pt x="9335" y="8582"/>
                  </a:cubicBezTo>
                  <a:lnTo>
                    <a:pt x="6966" y="8582"/>
                  </a:lnTo>
                  <a:lnTo>
                    <a:pt x="6966" y="7892"/>
                  </a:lnTo>
                  <a:cubicBezTo>
                    <a:pt x="7400" y="7783"/>
                    <a:pt x="7847" y="7728"/>
                    <a:pt x="8295" y="7728"/>
                  </a:cubicBezTo>
                  <a:cubicBezTo>
                    <a:pt x="9025" y="7728"/>
                    <a:pt x="9760" y="7875"/>
                    <a:pt x="10454" y="8177"/>
                  </a:cubicBezTo>
                  <a:cubicBezTo>
                    <a:pt x="10483" y="8192"/>
                    <a:pt x="10514" y="8199"/>
                    <a:pt x="10544" y="8199"/>
                  </a:cubicBezTo>
                  <a:cubicBezTo>
                    <a:pt x="10662" y="8199"/>
                    <a:pt x="10776" y="8096"/>
                    <a:pt x="10776" y="7963"/>
                  </a:cubicBezTo>
                  <a:lnTo>
                    <a:pt x="10776" y="1177"/>
                  </a:lnTo>
                  <a:lnTo>
                    <a:pt x="11561" y="1177"/>
                  </a:lnTo>
                  <a:cubicBezTo>
                    <a:pt x="11597" y="1177"/>
                    <a:pt x="11621" y="1212"/>
                    <a:pt x="11621" y="1236"/>
                  </a:cubicBezTo>
                  <a:lnTo>
                    <a:pt x="11621" y="8535"/>
                  </a:lnTo>
                  <a:cubicBezTo>
                    <a:pt x="11621" y="8570"/>
                    <a:pt x="11597" y="8594"/>
                    <a:pt x="11561" y="8594"/>
                  </a:cubicBezTo>
                  <a:lnTo>
                    <a:pt x="10049" y="8594"/>
                  </a:lnTo>
                  <a:cubicBezTo>
                    <a:pt x="9942" y="8594"/>
                    <a:pt x="9871" y="8666"/>
                    <a:pt x="9871" y="8773"/>
                  </a:cubicBezTo>
                  <a:cubicBezTo>
                    <a:pt x="9871" y="8880"/>
                    <a:pt x="9942" y="8951"/>
                    <a:pt x="10049" y="8951"/>
                  </a:cubicBezTo>
                  <a:lnTo>
                    <a:pt x="11561" y="8951"/>
                  </a:lnTo>
                  <a:cubicBezTo>
                    <a:pt x="11788" y="8951"/>
                    <a:pt x="11966" y="8773"/>
                    <a:pt x="11966" y="8547"/>
                  </a:cubicBezTo>
                  <a:lnTo>
                    <a:pt x="11966" y="1236"/>
                  </a:lnTo>
                  <a:cubicBezTo>
                    <a:pt x="11954" y="998"/>
                    <a:pt x="11776" y="831"/>
                    <a:pt x="11549" y="831"/>
                  </a:cubicBezTo>
                  <a:lnTo>
                    <a:pt x="10764" y="831"/>
                  </a:lnTo>
                  <a:cubicBezTo>
                    <a:pt x="10752" y="784"/>
                    <a:pt x="10811" y="581"/>
                    <a:pt x="10633" y="498"/>
                  </a:cubicBezTo>
                  <a:cubicBezTo>
                    <a:pt x="9864" y="154"/>
                    <a:pt x="9051" y="0"/>
                    <a:pt x="8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0542552-A4FA-6064-DD2B-C02D3C6EB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71" y="6164792"/>
            <a:ext cx="2623930" cy="7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SF">
            <a:extLst>
              <a:ext uri="{FF2B5EF4-FFF2-40B4-BE49-F238E27FC236}">
                <a16:creationId xmlns:a16="http://schemas.microsoft.com/office/drawing/2014/main" id="{1D478160-81AC-EDF3-15B9-A64CB88F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6215768"/>
            <a:ext cx="1875471" cy="62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81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 uiExpand="1" build="p"/>
      <p:bldP spid="5" grpId="0" build="p"/>
      <p:bldP spid="6" grpId="0" build="p"/>
      <p:bldP spid="83" grpId="0" build="p"/>
      <p:bldP spid="8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56564" y="254191"/>
            <a:ext cx="7882946" cy="39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lt"/>
                <a:cs typeface="+mj-lt"/>
              </a:rPr>
              <a:t>POINTS CLÉS À RETENIR | </a:t>
            </a:r>
            <a:r>
              <a:rPr lang="en-US" sz="2800" spc="150" dirty="0">
                <a:solidFill>
                  <a:schemeClr val="accent2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KEY TAKE AWAYS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2920" y="3012056"/>
            <a:ext cx="4975530" cy="1220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</a:pPr>
            <a:r>
              <a:rPr lang="fr-FR" sz="1850" b="1" dirty="0"/>
              <a:t>Nous avons besoin de plus de recherche sur la concordance </a:t>
            </a:r>
            <a:r>
              <a:rPr lang="fr-FR" b="1" dirty="0"/>
              <a:t>linguistique</a:t>
            </a:r>
            <a:r>
              <a:rPr lang="fr-FR" sz="1850" b="1" dirty="0"/>
              <a:t>, en particulier en ce qui concerne les langues officielles dans un contexte canadien</a:t>
            </a:r>
            <a:endParaRPr lang="en-US" sz="1850" b="1" dirty="0"/>
          </a:p>
        </p:txBody>
      </p:sp>
      <p:sp>
        <p:nvSpPr>
          <p:cNvPr id="11" name="TextBox 11"/>
          <p:cNvSpPr txBox="1"/>
          <p:nvPr/>
        </p:nvSpPr>
        <p:spPr>
          <a:xfrm>
            <a:off x="530897" y="4267533"/>
            <a:ext cx="5146676" cy="87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9"/>
              </a:lnSpc>
            </a:pPr>
            <a:r>
              <a:rPr lang="en-US" sz="1750" dirty="0">
                <a:ea typeface="Source Sans Pro"/>
              </a:rPr>
              <a:t>We need more research on language concordance, especially with respect to the official languages in a Canadian context</a:t>
            </a:r>
            <a:endParaRPr lang="en-US" sz="175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28256" y="3006588"/>
            <a:ext cx="5235835" cy="1220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</a:pPr>
            <a:r>
              <a:rPr lang="fr-FR" sz="1850" b="1" dirty="0"/>
              <a:t>Nous avons besoin de plus de données sur les capacités linguistiques des professionnels de la santé dans les registres pour permettre cette recherche</a:t>
            </a:r>
            <a:endParaRPr lang="en-US" sz="1850" b="1" dirty="0"/>
          </a:p>
        </p:txBody>
      </p:sp>
      <p:sp>
        <p:nvSpPr>
          <p:cNvPr id="19" name="TextBox 19"/>
          <p:cNvSpPr txBox="1"/>
          <p:nvPr/>
        </p:nvSpPr>
        <p:spPr>
          <a:xfrm>
            <a:off x="6385112" y="4405071"/>
            <a:ext cx="5378588" cy="579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9"/>
              </a:lnSpc>
            </a:pPr>
            <a:r>
              <a:rPr lang="en-US" sz="1750" dirty="0"/>
              <a:t>We need more data on the language abilities of health professionals in registries to enable this research</a:t>
            </a:r>
            <a:endParaRPr lang="en-US" sz="1750" dirty="0">
              <a:latin typeface="Open Sans"/>
            </a:endParaRPr>
          </a:p>
        </p:txBody>
      </p:sp>
      <p:sp>
        <p:nvSpPr>
          <p:cNvPr id="34" name="Slide Number Placeholder 14">
            <a:extLst>
              <a:ext uri="{FF2B5EF4-FFF2-40B4-BE49-F238E27FC236}">
                <a16:creationId xmlns:a16="http://schemas.microsoft.com/office/drawing/2014/main" id="{8381C6A7-4282-8046-9438-07D603B139B1}"/>
              </a:ext>
            </a:extLst>
          </p:cNvPr>
          <p:cNvSpPr txBox="1">
            <a:spLocks/>
          </p:cNvSpPr>
          <p:nvPr/>
        </p:nvSpPr>
        <p:spPr>
          <a:xfrm>
            <a:off x="5940542" y="6613751"/>
            <a:ext cx="305300" cy="243417"/>
          </a:xfrm>
          <a:prstGeom prst="rect">
            <a:avLst/>
          </a:prstGeom>
          <a:noFill/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>
                <a:solidFill>
                  <a:srgbClr val="54545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17</a:t>
            </a:fld>
            <a:endParaRPr lang="en-US">
              <a:solidFill>
                <a:srgbClr val="54545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Google Shape;868;p41">
            <a:extLst>
              <a:ext uri="{FF2B5EF4-FFF2-40B4-BE49-F238E27FC236}">
                <a16:creationId xmlns:a16="http://schemas.microsoft.com/office/drawing/2014/main" id="{FB9E0C12-F7FD-62EF-2FB4-956F5F3EDA2E}"/>
              </a:ext>
            </a:extLst>
          </p:cNvPr>
          <p:cNvSpPr/>
          <p:nvPr/>
        </p:nvSpPr>
        <p:spPr>
          <a:xfrm>
            <a:off x="2302889" y="1407443"/>
            <a:ext cx="1491118" cy="1444635"/>
          </a:xfrm>
          <a:prstGeom prst="ellipse">
            <a:avLst/>
          </a:prstGeom>
          <a:solidFill>
            <a:srgbClr val="E7D2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28" name="Google Shape;868;p41">
            <a:extLst>
              <a:ext uri="{FF2B5EF4-FFF2-40B4-BE49-F238E27FC236}">
                <a16:creationId xmlns:a16="http://schemas.microsoft.com/office/drawing/2014/main" id="{D0D21007-F3FE-7247-2EB3-ADA51B899EBD}"/>
              </a:ext>
            </a:extLst>
          </p:cNvPr>
          <p:cNvSpPr/>
          <p:nvPr/>
        </p:nvSpPr>
        <p:spPr>
          <a:xfrm>
            <a:off x="8415454" y="1407443"/>
            <a:ext cx="1491118" cy="1444635"/>
          </a:xfrm>
          <a:prstGeom prst="ellipse">
            <a:avLst/>
          </a:prstGeom>
          <a:solidFill>
            <a:srgbClr val="E7D2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AEA60E-ABF2-F512-7D83-29A19FA3F370}"/>
              </a:ext>
            </a:extLst>
          </p:cNvPr>
          <p:cNvSpPr txBox="1"/>
          <p:nvPr/>
        </p:nvSpPr>
        <p:spPr>
          <a:xfrm>
            <a:off x="2749826" y="1656522"/>
            <a:ext cx="521804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500" i="1">
                <a:solidFill>
                  <a:schemeClr val="bg1"/>
                </a:solidFill>
                <a:latin typeface="Aptos Display"/>
              </a:rPr>
              <a:t>1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936239-4F7F-BF42-5F32-1AE3D7BFA55A}"/>
              </a:ext>
            </a:extLst>
          </p:cNvPr>
          <p:cNvSpPr txBox="1"/>
          <p:nvPr/>
        </p:nvSpPr>
        <p:spPr>
          <a:xfrm>
            <a:off x="8903804" y="1656522"/>
            <a:ext cx="521804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500" i="1">
                <a:solidFill>
                  <a:schemeClr val="bg1"/>
                </a:solidFill>
                <a:latin typeface="Aptos Display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807162" y="4260240"/>
            <a:ext cx="5863001" cy="1475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80"/>
              </a:lnSpc>
            </a:pPr>
            <a:r>
              <a:rPr lang="en-CA" sz="2100" b="1" err="1">
                <a:solidFill>
                  <a:srgbClr val="2DA1A6"/>
                </a:solidFill>
                <a:ea typeface="+mn-lt"/>
                <a:cs typeface="+mn-lt"/>
              </a:rPr>
              <a:t>Langues</a:t>
            </a:r>
            <a:r>
              <a:rPr lang="en-CA" sz="2100" b="1">
                <a:solidFill>
                  <a:srgbClr val="2DA1A6"/>
                </a:solidFill>
                <a:ea typeface="+mn-lt"/>
                <a:cs typeface="+mn-lt"/>
              </a:rPr>
              <a:t> </a:t>
            </a:r>
            <a:r>
              <a:rPr lang="en-CA" sz="2100" b="1" err="1">
                <a:solidFill>
                  <a:srgbClr val="2DA1A6"/>
                </a:solidFill>
                <a:ea typeface="+mn-lt"/>
                <a:cs typeface="+mn-lt"/>
              </a:rPr>
              <a:t>pratiquées</a:t>
            </a:r>
            <a:r>
              <a:rPr lang="en-CA" sz="2100" b="1">
                <a:solidFill>
                  <a:srgbClr val="2DA1A6"/>
                </a:solidFill>
                <a:ea typeface="+mn-lt"/>
                <a:cs typeface="+mn-lt"/>
              </a:rPr>
              <a:t> par les </a:t>
            </a:r>
            <a:r>
              <a:rPr lang="en-CA" sz="2100" b="1" err="1">
                <a:solidFill>
                  <a:srgbClr val="2DA1A6"/>
                </a:solidFill>
                <a:ea typeface="+mn-lt"/>
                <a:cs typeface="+mn-lt"/>
              </a:rPr>
              <a:t>professionnels</a:t>
            </a:r>
            <a:r>
              <a:rPr lang="en-CA" sz="2100" b="1">
                <a:solidFill>
                  <a:srgbClr val="2DA1A6"/>
                </a:solidFill>
                <a:ea typeface="+mn-lt"/>
                <a:cs typeface="+mn-lt"/>
              </a:rPr>
              <a:t> de la santé </a:t>
            </a:r>
            <a:r>
              <a:rPr lang="en-CA" sz="2100" b="1" err="1">
                <a:solidFill>
                  <a:srgbClr val="2DA1A6"/>
                </a:solidFill>
                <a:ea typeface="+mn-lt"/>
                <a:cs typeface="+mn-lt"/>
              </a:rPr>
              <a:t>en</a:t>
            </a:r>
            <a:r>
              <a:rPr lang="en-CA" sz="2100" b="1">
                <a:solidFill>
                  <a:srgbClr val="2DA1A6"/>
                </a:solidFill>
                <a:ea typeface="+mn-lt"/>
                <a:cs typeface="+mn-lt"/>
              </a:rPr>
              <a:t> Ontario :  Analyse de la base de données sur les professions de la santé 2021 </a:t>
            </a:r>
            <a:endParaRPr lang="en-US" sz="2100" b="1">
              <a:solidFill>
                <a:srgbClr val="2DA1A6"/>
              </a:solidFill>
            </a:endParaRPr>
          </a:p>
          <a:p>
            <a:pPr algn="ctr">
              <a:lnSpc>
                <a:spcPts val="1880"/>
              </a:lnSpc>
            </a:pPr>
            <a:r>
              <a:rPr lang="en-CA" sz="2100" i="1">
                <a:solidFill>
                  <a:srgbClr val="2DA1A6"/>
                </a:solidFill>
              </a:rPr>
              <a:t>Languages of Practice Among Healthcare Practitioners in Ontario:</a:t>
            </a:r>
            <a:br>
              <a:rPr lang="en-CA" sz="2100" i="1"/>
            </a:br>
            <a:r>
              <a:rPr lang="en-CA" sz="2100" i="1">
                <a:solidFill>
                  <a:srgbClr val="2DA1A6"/>
                </a:solidFill>
              </a:rPr>
              <a:t>Analysis of the 2021 Health Professions Database</a:t>
            </a:r>
            <a:endParaRPr lang="en-US" sz="2100">
              <a:solidFill>
                <a:srgbClr val="2DA1A6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81482" y="4258042"/>
            <a:ext cx="4249355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0"/>
              </a:lnSpc>
            </a:pPr>
            <a:r>
              <a:rPr lang="en-CA" sz="2050" b="1">
                <a:solidFill>
                  <a:srgbClr val="2DA1A6"/>
                </a:solidFill>
              </a:rPr>
              <a:t>Réseau Santé </a:t>
            </a:r>
            <a:r>
              <a:rPr lang="en-CA" sz="2050" b="1" err="1">
                <a:solidFill>
                  <a:srgbClr val="2DA1A6"/>
                </a:solidFill>
              </a:rPr>
              <a:t>en</a:t>
            </a:r>
            <a:r>
              <a:rPr lang="en-CA" sz="2050" b="1">
                <a:solidFill>
                  <a:srgbClr val="2DA1A6"/>
                </a:solidFill>
              </a:rPr>
              <a:t> français î.-P.-É. </a:t>
            </a:r>
            <a:endParaRPr lang="en-US" sz="2050" b="1">
              <a:solidFill>
                <a:srgbClr val="2DA1A6"/>
              </a:solidFill>
            </a:endParaRPr>
          </a:p>
          <a:p>
            <a:pPr algn="ctr">
              <a:lnSpc>
                <a:spcPts val="1880"/>
              </a:lnSpc>
            </a:pPr>
            <a:r>
              <a:rPr lang="en-CA" sz="2050">
                <a:solidFill>
                  <a:srgbClr val="2DA1A6"/>
                </a:solidFill>
              </a:rPr>
              <a:t>Prince Edward Island French Health Network </a:t>
            </a:r>
            <a:endParaRPr lang="en-US" sz="2050">
              <a:solidFill>
                <a:srgbClr val="2DA1A6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398060" y="265075"/>
            <a:ext cx="8183086" cy="474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82"/>
              </a:lnSpc>
            </a:pP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lt"/>
                <a:cs typeface="+mj-lt"/>
              </a:rPr>
              <a:t>AUTRES INITIATIVES | </a:t>
            </a:r>
            <a:r>
              <a:rPr lang="en-US" sz="2800" spc="150" dirty="0">
                <a:solidFill>
                  <a:schemeClr val="accent2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OTHER INITIATIVES</a:t>
            </a:r>
            <a:endParaRPr lang="en-US" sz="2800" spc="150" dirty="0">
              <a:solidFill>
                <a:schemeClr val="accent2">
                  <a:lumMod val="50000"/>
                </a:schemeClr>
              </a:solidFill>
              <a:latin typeface="Aptos Display"/>
            </a:endParaRPr>
          </a:p>
        </p:txBody>
      </p:sp>
      <p:sp>
        <p:nvSpPr>
          <p:cNvPr id="30" name="Slide Number Placeholder 14">
            <a:extLst>
              <a:ext uri="{FF2B5EF4-FFF2-40B4-BE49-F238E27FC236}">
                <a16:creationId xmlns:a16="http://schemas.microsoft.com/office/drawing/2014/main" id="{4B186C9B-B074-0340-E00F-F64C6F8E2ECF}"/>
              </a:ext>
            </a:extLst>
          </p:cNvPr>
          <p:cNvSpPr txBox="1">
            <a:spLocks/>
          </p:cNvSpPr>
          <p:nvPr/>
        </p:nvSpPr>
        <p:spPr>
          <a:xfrm>
            <a:off x="5940542" y="6613751"/>
            <a:ext cx="305300" cy="243417"/>
          </a:xfrm>
          <a:prstGeom prst="rect">
            <a:avLst/>
          </a:prstGeom>
          <a:noFill/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>
                <a:solidFill>
                  <a:srgbClr val="54545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18</a:t>
            </a:fld>
            <a:endParaRPr lang="en-US">
              <a:solidFill>
                <a:srgbClr val="54545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Picture 19" descr="Logo RSFIPE">
            <a:extLst>
              <a:ext uri="{FF2B5EF4-FFF2-40B4-BE49-F238E27FC236}">
                <a16:creationId xmlns:a16="http://schemas.microsoft.com/office/drawing/2014/main" id="{DE6F7D88-8B6C-5D9E-B8E5-3E005A7C4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187" y="2185426"/>
            <a:ext cx="2718920" cy="1120027"/>
          </a:xfrm>
          <a:prstGeom prst="rect">
            <a:avLst/>
          </a:prstGeom>
        </p:spPr>
      </p:pic>
      <p:pic>
        <p:nvPicPr>
          <p:cNvPr id="22" name="Picture 21" descr="A logo of people in a circle&#10;&#10;AI-generated content may be incorrect.">
            <a:extLst>
              <a:ext uri="{FF2B5EF4-FFF2-40B4-BE49-F238E27FC236}">
                <a16:creationId xmlns:a16="http://schemas.microsoft.com/office/drawing/2014/main" id="{4B812518-9E89-39B6-A49F-BFEBF119E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71" y="6164792"/>
            <a:ext cx="2623930" cy="7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SF">
            <a:extLst>
              <a:ext uri="{FF2B5EF4-FFF2-40B4-BE49-F238E27FC236}">
                <a16:creationId xmlns:a16="http://schemas.microsoft.com/office/drawing/2014/main" id="{433ACDA9-6FBC-9144-3CC9-D38710D01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6215768"/>
            <a:ext cx="1875471" cy="62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ealthcare Policy Vol. 6 Special Issue :: Longwoods.com">
            <a:extLst>
              <a:ext uri="{FF2B5EF4-FFF2-40B4-BE49-F238E27FC236}">
                <a16:creationId xmlns:a16="http://schemas.microsoft.com/office/drawing/2014/main" id="{2FDAA620-0257-15AA-E9B7-91CF6FE7C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2519" y="1181846"/>
            <a:ext cx="2153024" cy="2843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2931D0-983B-7692-C17F-C586EEF90172}"/>
              </a:ext>
            </a:extLst>
          </p:cNvPr>
          <p:cNvSpPr txBox="1">
            <a:spLocks/>
          </p:cNvSpPr>
          <p:nvPr/>
        </p:nvSpPr>
        <p:spPr>
          <a:xfrm>
            <a:off x="3562526" y="2231465"/>
            <a:ext cx="5067702" cy="12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MERCI | 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THANK YOU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380F70-121A-942F-9196-2A5DEFD4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629" y="6492875"/>
            <a:ext cx="1774371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19</a:t>
            </a:fld>
            <a:endParaRPr lang="en-US" sz="1400"/>
          </a:p>
        </p:txBody>
      </p:sp>
      <p:grpSp>
        <p:nvGrpSpPr>
          <p:cNvPr id="7" name="Google Shape;1807;p67">
            <a:extLst>
              <a:ext uri="{FF2B5EF4-FFF2-40B4-BE49-F238E27FC236}">
                <a16:creationId xmlns:a16="http://schemas.microsoft.com/office/drawing/2014/main" id="{83DAF985-11C6-2151-75B4-F0A481C906D3}"/>
              </a:ext>
            </a:extLst>
          </p:cNvPr>
          <p:cNvGrpSpPr/>
          <p:nvPr/>
        </p:nvGrpSpPr>
        <p:grpSpPr>
          <a:xfrm>
            <a:off x="10244610" y="2672506"/>
            <a:ext cx="346056" cy="345674"/>
            <a:chOff x="3752358" y="3817349"/>
            <a:chExt cx="346056" cy="345674"/>
          </a:xfrm>
        </p:grpSpPr>
        <p:sp>
          <p:nvSpPr>
            <p:cNvPr id="8" name="Google Shape;1808;p67">
              <a:extLst>
                <a:ext uri="{FF2B5EF4-FFF2-40B4-BE49-F238E27FC236}">
                  <a16:creationId xmlns:a16="http://schemas.microsoft.com/office/drawing/2014/main" id="{A4433D9A-1BD5-8115-1568-4B28A9EF1D42}"/>
                </a:ext>
              </a:extLst>
            </p:cNvPr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09;p67">
              <a:extLst>
                <a:ext uri="{FF2B5EF4-FFF2-40B4-BE49-F238E27FC236}">
                  <a16:creationId xmlns:a16="http://schemas.microsoft.com/office/drawing/2014/main" id="{EEEF2C93-E8B7-3F1C-4445-4B604320F8CE}"/>
                </a:ext>
              </a:extLst>
            </p:cNvPr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10;p67">
              <a:extLst>
                <a:ext uri="{FF2B5EF4-FFF2-40B4-BE49-F238E27FC236}">
                  <a16:creationId xmlns:a16="http://schemas.microsoft.com/office/drawing/2014/main" id="{C9E1392E-3FC3-E53B-8EE3-7E223864393B}"/>
                </a:ext>
              </a:extLst>
            </p:cNvPr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11;p67">
              <a:extLst>
                <a:ext uri="{FF2B5EF4-FFF2-40B4-BE49-F238E27FC236}">
                  <a16:creationId xmlns:a16="http://schemas.microsoft.com/office/drawing/2014/main" id="{21BB2E90-3AA9-4D28-B3A5-8AB91B61A5F6}"/>
                </a:ext>
              </a:extLst>
            </p:cNvPr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795;p67">
            <a:extLst>
              <a:ext uri="{FF2B5EF4-FFF2-40B4-BE49-F238E27FC236}">
                <a16:creationId xmlns:a16="http://schemas.microsoft.com/office/drawing/2014/main" id="{D1B5FD93-7D7E-DE21-0B53-A80806685E99}"/>
              </a:ext>
            </a:extLst>
          </p:cNvPr>
          <p:cNvSpPr txBox="1">
            <a:spLocks/>
          </p:cNvSpPr>
          <p:nvPr/>
        </p:nvSpPr>
        <p:spPr>
          <a:xfrm>
            <a:off x="3732831" y="3429000"/>
            <a:ext cx="4726336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/>
            <a:r>
              <a:rPr lang="en-CA" sz="1800" err="1">
                <a:latin typeface="+mn-lt"/>
              </a:rPr>
              <a:t>Nimrit</a:t>
            </a:r>
            <a:r>
              <a:rPr lang="en-CA" sz="1800">
                <a:latin typeface="+mn-lt"/>
              </a:rPr>
              <a:t> </a:t>
            </a:r>
            <a:r>
              <a:rPr lang="en-CA" sz="1800" err="1">
                <a:latin typeface="+mn-lt"/>
              </a:rPr>
              <a:t>Kenth</a:t>
            </a:r>
            <a:r>
              <a:rPr lang="en-CA" sz="1800">
                <a:latin typeface="+mn-lt"/>
              </a:rPr>
              <a:t>: </a:t>
            </a:r>
            <a:r>
              <a:rPr lang="en-CA" sz="1800">
                <a:latin typeface="+mn-lt"/>
                <a:hlinkClick r:id="rId2"/>
              </a:rPr>
              <a:t>nkent097@uottawa.ca</a:t>
            </a:r>
            <a:endParaRPr lang="en-CA" sz="1800">
              <a:latin typeface="+mn-lt"/>
            </a:endParaRPr>
          </a:p>
          <a:p>
            <a:pPr marL="0" indent="0"/>
            <a:r>
              <a:rPr lang="en-CA" sz="1800">
                <a:latin typeface="+mn-lt"/>
              </a:rPr>
              <a:t>Lise Richard: </a:t>
            </a:r>
            <a:r>
              <a:rPr lang="en-CA" sz="1800">
                <a:latin typeface="+mn-lt"/>
                <a:hlinkClick r:id="rId3"/>
              </a:rPr>
              <a:t>l.richard@santefrancais.ca</a:t>
            </a:r>
            <a:endParaRPr lang="en-CA" sz="1800">
              <a:latin typeface="+mn-lt"/>
            </a:endParaRPr>
          </a:p>
          <a:p>
            <a:pPr marL="0" indent="0"/>
            <a:r>
              <a:rPr lang="en-CA" sz="1800">
                <a:latin typeface="+mn-lt"/>
              </a:rPr>
              <a:t>Ivy </a:t>
            </a:r>
            <a:r>
              <a:rPr lang="en-CA" sz="1800" err="1">
                <a:latin typeface="+mn-lt"/>
              </a:rPr>
              <a:t>Bourgeault</a:t>
            </a:r>
            <a:r>
              <a:rPr lang="en-CA" sz="1800">
                <a:latin typeface="+mn-lt"/>
              </a:rPr>
              <a:t>: </a:t>
            </a:r>
            <a:r>
              <a:rPr lang="en-CA" sz="1800">
                <a:latin typeface="+mn-lt"/>
                <a:hlinkClick r:id="rId4"/>
              </a:rPr>
              <a:t>ivy.bourgeault@uottawa.ca</a:t>
            </a:r>
            <a:endParaRPr lang="en-CA" sz="1800">
              <a:latin typeface="+mn-lt"/>
            </a:endParaRPr>
          </a:p>
          <a:p>
            <a:pPr marL="0" indent="0"/>
            <a:endParaRPr lang="en-CA" sz="1800">
              <a:latin typeface="+mn-lt"/>
            </a:endParaRPr>
          </a:p>
        </p:txBody>
      </p:sp>
      <p:grpSp>
        <p:nvGrpSpPr>
          <p:cNvPr id="20" name="Google Shape;10380;p80">
            <a:extLst>
              <a:ext uri="{FF2B5EF4-FFF2-40B4-BE49-F238E27FC236}">
                <a16:creationId xmlns:a16="http://schemas.microsoft.com/office/drawing/2014/main" id="{3306FEB2-3587-FD9C-4BC2-C47A9C18C99D}"/>
              </a:ext>
            </a:extLst>
          </p:cNvPr>
          <p:cNvGrpSpPr/>
          <p:nvPr/>
        </p:nvGrpSpPr>
        <p:grpSpPr>
          <a:xfrm>
            <a:off x="9638646" y="2735459"/>
            <a:ext cx="269787" cy="241009"/>
            <a:chOff x="775325" y="4143525"/>
            <a:chExt cx="468776" cy="468884"/>
          </a:xfrm>
          <a:solidFill>
            <a:schemeClr val="bg1"/>
          </a:solidFill>
        </p:grpSpPr>
        <p:sp>
          <p:nvSpPr>
            <p:cNvPr id="21" name="Google Shape;10381;p80">
              <a:extLst>
                <a:ext uri="{FF2B5EF4-FFF2-40B4-BE49-F238E27FC236}">
                  <a16:creationId xmlns:a16="http://schemas.microsoft.com/office/drawing/2014/main" id="{55D51FD3-16F0-DD34-1928-CCF6795CC4FC}"/>
                </a:ext>
              </a:extLst>
            </p:cNvPr>
            <p:cNvSpPr/>
            <p:nvPr/>
          </p:nvSpPr>
          <p:spPr>
            <a:xfrm>
              <a:off x="851953" y="4143525"/>
              <a:ext cx="392147" cy="390479"/>
            </a:xfrm>
            <a:custGeom>
              <a:avLst/>
              <a:gdLst/>
              <a:ahLst/>
              <a:cxnLst/>
              <a:rect l="l" t="t" r="r" b="b"/>
              <a:pathLst>
                <a:path w="36428" h="36273" extrusionOk="0">
                  <a:moveTo>
                    <a:pt x="31907" y="5435"/>
                  </a:moveTo>
                  <a:lnTo>
                    <a:pt x="20788" y="22612"/>
                  </a:lnTo>
                  <a:lnTo>
                    <a:pt x="18511" y="26131"/>
                  </a:lnTo>
                  <a:lnTo>
                    <a:pt x="8884" y="28458"/>
                  </a:lnTo>
                  <a:lnTo>
                    <a:pt x="31907" y="5435"/>
                  </a:lnTo>
                  <a:close/>
                  <a:moveTo>
                    <a:pt x="35713" y="94"/>
                  </a:moveTo>
                  <a:cubicBezTo>
                    <a:pt x="35665" y="94"/>
                    <a:pt x="35615" y="100"/>
                    <a:pt x="35565" y="112"/>
                  </a:cubicBezTo>
                  <a:lnTo>
                    <a:pt x="35564" y="112"/>
                  </a:lnTo>
                  <a:cubicBezTo>
                    <a:pt x="35555" y="114"/>
                    <a:pt x="36041" y="1"/>
                    <a:pt x="660" y="8270"/>
                  </a:cubicBezTo>
                  <a:cubicBezTo>
                    <a:pt x="169" y="8385"/>
                    <a:pt x="0" y="8998"/>
                    <a:pt x="362" y="9348"/>
                  </a:cubicBezTo>
                  <a:lnTo>
                    <a:pt x="1592" y="10537"/>
                  </a:lnTo>
                  <a:cubicBezTo>
                    <a:pt x="1716" y="10656"/>
                    <a:pt x="1875" y="10715"/>
                    <a:pt x="2034" y="10715"/>
                  </a:cubicBezTo>
                  <a:cubicBezTo>
                    <a:pt x="2201" y="10715"/>
                    <a:pt x="2368" y="10650"/>
                    <a:pt x="2493" y="10522"/>
                  </a:cubicBezTo>
                  <a:cubicBezTo>
                    <a:pt x="2737" y="10269"/>
                    <a:pt x="2730" y="9866"/>
                    <a:pt x="2477" y="9621"/>
                  </a:cubicBezTo>
                  <a:lnTo>
                    <a:pt x="2087" y="9244"/>
                  </a:lnTo>
                  <a:lnTo>
                    <a:pt x="32295" y="2184"/>
                  </a:lnTo>
                  <a:lnTo>
                    <a:pt x="32295" y="2184"/>
                  </a:lnTo>
                  <a:lnTo>
                    <a:pt x="9830" y="16725"/>
                  </a:lnTo>
                  <a:lnTo>
                    <a:pt x="4431" y="11509"/>
                  </a:lnTo>
                  <a:cubicBezTo>
                    <a:pt x="4307" y="11389"/>
                    <a:pt x="4148" y="11330"/>
                    <a:pt x="3988" y="11330"/>
                  </a:cubicBezTo>
                  <a:cubicBezTo>
                    <a:pt x="3821" y="11330"/>
                    <a:pt x="3655" y="11395"/>
                    <a:pt x="3530" y="11524"/>
                  </a:cubicBezTo>
                  <a:cubicBezTo>
                    <a:pt x="3286" y="11777"/>
                    <a:pt x="3293" y="12180"/>
                    <a:pt x="3546" y="12423"/>
                  </a:cubicBezTo>
                  <a:lnTo>
                    <a:pt x="9046" y="17739"/>
                  </a:lnTo>
                  <a:lnTo>
                    <a:pt x="7766" y="23038"/>
                  </a:lnTo>
                  <a:cubicBezTo>
                    <a:pt x="7683" y="23379"/>
                    <a:pt x="7894" y="23723"/>
                    <a:pt x="8235" y="23806"/>
                  </a:cubicBezTo>
                  <a:cubicBezTo>
                    <a:pt x="8286" y="23818"/>
                    <a:pt x="8336" y="23824"/>
                    <a:pt x="8385" y="23824"/>
                  </a:cubicBezTo>
                  <a:cubicBezTo>
                    <a:pt x="8673" y="23824"/>
                    <a:pt x="8933" y="23628"/>
                    <a:pt x="9004" y="23337"/>
                  </a:cubicBezTo>
                  <a:lnTo>
                    <a:pt x="10311" y="17931"/>
                  </a:lnTo>
                  <a:lnTo>
                    <a:pt x="13829" y="15653"/>
                  </a:lnTo>
                  <a:lnTo>
                    <a:pt x="31005" y="4534"/>
                  </a:lnTo>
                  <a:lnTo>
                    <a:pt x="7983" y="27557"/>
                  </a:lnTo>
                  <a:lnTo>
                    <a:pt x="8365" y="25976"/>
                  </a:lnTo>
                  <a:cubicBezTo>
                    <a:pt x="8448" y="25634"/>
                    <a:pt x="8238" y="25290"/>
                    <a:pt x="7896" y="25208"/>
                  </a:cubicBezTo>
                  <a:cubicBezTo>
                    <a:pt x="7846" y="25195"/>
                    <a:pt x="7795" y="25190"/>
                    <a:pt x="7746" y="25190"/>
                  </a:cubicBezTo>
                  <a:cubicBezTo>
                    <a:pt x="7458" y="25190"/>
                    <a:pt x="7199" y="25385"/>
                    <a:pt x="7128" y="25677"/>
                  </a:cubicBezTo>
                  <a:lnTo>
                    <a:pt x="6213" y="29459"/>
                  </a:lnTo>
                  <a:cubicBezTo>
                    <a:pt x="6114" y="29868"/>
                    <a:pt x="6434" y="30245"/>
                    <a:pt x="6831" y="30245"/>
                  </a:cubicBezTo>
                  <a:cubicBezTo>
                    <a:pt x="6880" y="30245"/>
                    <a:pt x="6931" y="30239"/>
                    <a:pt x="6981" y="30227"/>
                  </a:cubicBezTo>
                  <a:lnTo>
                    <a:pt x="18702" y="27394"/>
                  </a:lnTo>
                  <a:lnTo>
                    <a:pt x="27093" y="36078"/>
                  </a:lnTo>
                  <a:cubicBezTo>
                    <a:pt x="27222" y="36211"/>
                    <a:pt x="27386" y="36272"/>
                    <a:pt x="27548" y="36272"/>
                  </a:cubicBezTo>
                  <a:cubicBezTo>
                    <a:pt x="27827" y="36272"/>
                    <a:pt x="28099" y="36091"/>
                    <a:pt x="28171" y="35781"/>
                  </a:cubicBezTo>
                  <a:lnTo>
                    <a:pt x="33640" y="12387"/>
                  </a:lnTo>
                  <a:cubicBezTo>
                    <a:pt x="33719" y="12044"/>
                    <a:pt x="33506" y="11702"/>
                    <a:pt x="33164" y="11622"/>
                  </a:cubicBezTo>
                  <a:cubicBezTo>
                    <a:pt x="33115" y="11611"/>
                    <a:pt x="33067" y="11605"/>
                    <a:pt x="33018" y="11605"/>
                  </a:cubicBezTo>
                  <a:cubicBezTo>
                    <a:pt x="32729" y="11605"/>
                    <a:pt x="32467" y="11803"/>
                    <a:pt x="32399" y="12097"/>
                  </a:cubicBezTo>
                  <a:lnTo>
                    <a:pt x="27197" y="34353"/>
                  </a:lnTo>
                  <a:lnTo>
                    <a:pt x="19716" y="26610"/>
                  </a:lnTo>
                  <a:lnTo>
                    <a:pt x="34258" y="4147"/>
                  </a:lnTo>
                  <a:lnTo>
                    <a:pt x="33017" y="9453"/>
                  </a:lnTo>
                  <a:cubicBezTo>
                    <a:pt x="32938" y="9796"/>
                    <a:pt x="33150" y="10138"/>
                    <a:pt x="33492" y="10218"/>
                  </a:cubicBezTo>
                  <a:cubicBezTo>
                    <a:pt x="33541" y="10229"/>
                    <a:pt x="33590" y="10235"/>
                    <a:pt x="33638" y="10235"/>
                  </a:cubicBezTo>
                  <a:cubicBezTo>
                    <a:pt x="33927" y="10235"/>
                    <a:pt x="34189" y="10037"/>
                    <a:pt x="34256" y="9743"/>
                  </a:cubicBezTo>
                  <a:lnTo>
                    <a:pt x="36328" y="880"/>
                  </a:lnTo>
                  <a:cubicBezTo>
                    <a:pt x="36427" y="473"/>
                    <a:pt x="36107" y="94"/>
                    <a:pt x="35713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382;p80">
              <a:extLst>
                <a:ext uri="{FF2B5EF4-FFF2-40B4-BE49-F238E27FC236}">
                  <a16:creationId xmlns:a16="http://schemas.microsoft.com/office/drawing/2014/main" id="{F43B610B-621E-C5F6-400C-830E0CF5CA30}"/>
                </a:ext>
              </a:extLst>
            </p:cNvPr>
            <p:cNvSpPr/>
            <p:nvPr/>
          </p:nvSpPr>
          <p:spPr>
            <a:xfrm>
              <a:off x="775325" y="4505404"/>
              <a:ext cx="108339" cy="107004"/>
            </a:xfrm>
            <a:custGeom>
              <a:avLst/>
              <a:gdLst/>
              <a:ahLst/>
              <a:cxnLst/>
              <a:rect l="l" t="t" r="r" b="b"/>
              <a:pathLst>
                <a:path w="10064" h="9940" extrusionOk="0">
                  <a:moveTo>
                    <a:pt x="9365" y="0"/>
                  </a:moveTo>
                  <a:cubicBezTo>
                    <a:pt x="9202" y="0"/>
                    <a:pt x="9039" y="63"/>
                    <a:pt x="8915" y="187"/>
                  </a:cubicBezTo>
                  <a:lnTo>
                    <a:pt x="249" y="8852"/>
                  </a:lnTo>
                  <a:cubicBezTo>
                    <a:pt x="0" y="9100"/>
                    <a:pt x="0" y="9503"/>
                    <a:pt x="249" y="9753"/>
                  </a:cubicBezTo>
                  <a:cubicBezTo>
                    <a:pt x="373" y="9877"/>
                    <a:pt x="536" y="9939"/>
                    <a:pt x="699" y="9939"/>
                  </a:cubicBezTo>
                  <a:cubicBezTo>
                    <a:pt x="862" y="9939"/>
                    <a:pt x="1025" y="9877"/>
                    <a:pt x="1149" y="9753"/>
                  </a:cubicBezTo>
                  <a:lnTo>
                    <a:pt x="9816" y="1087"/>
                  </a:lnTo>
                  <a:cubicBezTo>
                    <a:pt x="10064" y="838"/>
                    <a:pt x="10064" y="435"/>
                    <a:pt x="9816" y="187"/>
                  </a:cubicBezTo>
                  <a:cubicBezTo>
                    <a:pt x="9691" y="63"/>
                    <a:pt x="9528" y="0"/>
                    <a:pt x="93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383;p80">
              <a:extLst>
                <a:ext uri="{FF2B5EF4-FFF2-40B4-BE49-F238E27FC236}">
                  <a16:creationId xmlns:a16="http://schemas.microsoft.com/office/drawing/2014/main" id="{46A747CC-FB57-8524-8AF1-4FF5E137A396}"/>
                </a:ext>
              </a:extLst>
            </p:cNvPr>
            <p:cNvSpPr/>
            <p:nvPr/>
          </p:nvSpPr>
          <p:spPr>
            <a:xfrm>
              <a:off x="775325" y="4437806"/>
              <a:ext cx="75430" cy="74085"/>
            </a:xfrm>
            <a:custGeom>
              <a:avLst/>
              <a:gdLst/>
              <a:ahLst/>
              <a:cxnLst/>
              <a:rect l="l" t="t" r="r" b="b"/>
              <a:pathLst>
                <a:path w="7007" h="6882" extrusionOk="0">
                  <a:moveTo>
                    <a:pt x="6307" y="0"/>
                  </a:moveTo>
                  <a:cubicBezTo>
                    <a:pt x="6144" y="0"/>
                    <a:pt x="5981" y="62"/>
                    <a:pt x="5857" y="186"/>
                  </a:cubicBezTo>
                  <a:lnTo>
                    <a:pt x="249" y="5794"/>
                  </a:lnTo>
                  <a:cubicBezTo>
                    <a:pt x="0" y="6044"/>
                    <a:pt x="0" y="6445"/>
                    <a:pt x="249" y="6695"/>
                  </a:cubicBezTo>
                  <a:cubicBezTo>
                    <a:pt x="374" y="6819"/>
                    <a:pt x="537" y="6881"/>
                    <a:pt x="699" y="6881"/>
                  </a:cubicBezTo>
                  <a:cubicBezTo>
                    <a:pt x="862" y="6881"/>
                    <a:pt x="1025" y="6819"/>
                    <a:pt x="1149" y="6695"/>
                  </a:cubicBezTo>
                  <a:lnTo>
                    <a:pt x="6757" y="1087"/>
                  </a:lnTo>
                  <a:cubicBezTo>
                    <a:pt x="7006" y="839"/>
                    <a:pt x="7006" y="436"/>
                    <a:pt x="6757" y="186"/>
                  </a:cubicBezTo>
                  <a:cubicBezTo>
                    <a:pt x="6633" y="62"/>
                    <a:pt x="6470" y="0"/>
                    <a:pt x="63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384;p80">
              <a:extLst>
                <a:ext uri="{FF2B5EF4-FFF2-40B4-BE49-F238E27FC236}">
                  <a16:creationId xmlns:a16="http://schemas.microsoft.com/office/drawing/2014/main" id="{9B35903A-F383-505E-4BDD-17977FF9B1A3}"/>
                </a:ext>
              </a:extLst>
            </p:cNvPr>
            <p:cNvSpPr/>
            <p:nvPr/>
          </p:nvSpPr>
          <p:spPr>
            <a:xfrm>
              <a:off x="875829" y="4538289"/>
              <a:ext cx="75409" cy="74085"/>
            </a:xfrm>
            <a:custGeom>
              <a:avLst/>
              <a:gdLst/>
              <a:ahLst/>
              <a:cxnLst/>
              <a:rect l="l" t="t" r="r" b="b"/>
              <a:pathLst>
                <a:path w="7005" h="6882" extrusionOk="0">
                  <a:moveTo>
                    <a:pt x="6306" y="1"/>
                  </a:moveTo>
                  <a:cubicBezTo>
                    <a:pt x="6143" y="1"/>
                    <a:pt x="5980" y="63"/>
                    <a:pt x="5856" y="188"/>
                  </a:cubicBezTo>
                  <a:lnTo>
                    <a:pt x="248" y="5795"/>
                  </a:lnTo>
                  <a:cubicBezTo>
                    <a:pt x="0" y="6044"/>
                    <a:pt x="0" y="6447"/>
                    <a:pt x="248" y="6695"/>
                  </a:cubicBezTo>
                  <a:cubicBezTo>
                    <a:pt x="372" y="6819"/>
                    <a:pt x="535" y="6882"/>
                    <a:pt x="699" y="6882"/>
                  </a:cubicBezTo>
                  <a:cubicBezTo>
                    <a:pt x="862" y="6882"/>
                    <a:pt x="1025" y="6819"/>
                    <a:pt x="1149" y="6695"/>
                  </a:cubicBezTo>
                  <a:lnTo>
                    <a:pt x="6757" y="1088"/>
                  </a:lnTo>
                  <a:cubicBezTo>
                    <a:pt x="7005" y="839"/>
                    <a:pt x="7005" y="436"/>
                    <a:pt x="6757" y="188"/>
                  </a:cubicBezTo>
                  <a:cubicBezTo>
                    <a:pt x="6632" y="63"/>
                    <a:pt x="6469" y="1"/>
                    <a:pt x="63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9094B447-ED71-A445-82C0-33A229E0F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07" y="5530681"/>
            <a:ext cx="2878147" cy="83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SF">
            <a:extLst>
              <a:ext uri="{FF2B5EF4-FFF2-40B4-BE49-F238E27FC236}">
                <a16:creationId xmlns:a16="http://schemas.microsoft.com/office/drawing/2014/main" id="{F1ADF1A3-1CB6-7563-DA9B-F7126706A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46" y="5488271"/>
            <a:ext cx="2095500" cy="7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5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DB805001-3F8B-A8CF-A642-2997E4C0F8CE}"/>
              </a:ext>
            </a:extLst>
          </p:cNvPr>
          <p:cNvSpPr txBox="1">
            <a:spLocks/>
          </p:cNvSpPr>
          <p:nvPr/>
        </p:nvSpPr>
        <p:spPr>
          <a:xfrm>
            <a:off x="5870520" y="6472806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z="1400" smtClean="0"/>
              <a:pPr/>
              <a:t>2</a:t>
            </a:fld>
            <a:endParaRPr lang="en-US" sz="1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661ABA-38D9-1306-9D8C-5CFA8F90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224" y="283516"/>
            <a:ext cx="10226007" cy="958771"/>
          </a:xfrm>
        </p:spPr>
        <p:txBody>
          <a:bodyPr>
            <a:normAutofit/>
          </a:bodyPr>
          <a:lstStyle/>
          <a:p>
            <a:pPr algn="ctr"/>
            <a:r>
              <a:rPr lang="en-US" sz="26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Aperçu de </a:t>
            </a:r>
            <a:r>
              <a:rPr lang="en-US" sz="26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notre</a:t>
            </a:r>
            <a:r>
              <a:rPr lang="en-US" sz="26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 </a:t>
            </a:r>
            <a:r>
              <a:rPr lang="en-US" sz="26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approche</a:t>
            </a:r>
            <a:r>
              <a:rPr lang="en-US" sz="26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 | </a:t>
            </a:r>
            <a:r>
              <a:rPr lang="en-US" sz="2600" cap="all" spc="150" dirty="0">
                <a:solidFill>
                  <a:schemeClr val="accent2">
                    <a:lumMod val="50000"/>
                  </a:schemeClr>
                </a:solidFill>
                <a:latin typeface="Tenorite"/>
              </a:rPr>
              <a:t>Framing</a:t>
            </a:r>
            <a:r>
              <a:rPr lang="en-US" sz="26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 </a:t>
            </a:r>
            <a:r>
              <a:rPr lang="en-US" sz="2600" cap="all" spc="150" dirty="0">
                <a:solidFill>
                  <a:schemeClr val="accent2">
                    <a:lumMod val="50000"/>
                  </a:schemeClr>
                </a:solidFill>
                <a:latin typeface="Tenorite"/>
              </a:rPr>
              <a:t>Our Approach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ABE477-DC89-256B-3FEF-C86BB53546DB}"/>
              </a:ext>
            </a:extLst>
          </p:cNvPr>
          <p:cNvGrpSpPr/>
          <p:nvPr/>
        </p:nvGrpSpPr>
        <p:grpSpPr>
          <a:xfrm>
            <a:off x="7878315" y="1719905"/>
            <a:ext cx="3704512" cy="2536314"/>
            <a:chOff x="7878315" y="1719905"/>
            <a:chExt cx="3704512" cy="2536314"/>
          </a:xfrm>
        </p:grpSpPr>
        <p:sp>
          <p:nvSpPr>
            <p:cNvPr id="8" name="Google Shape;866;p41">
              <a:extLst>
                <a:ext uri="{FF2B5EF4-FFF2-40B4-BE49-F238E27FC236}">
                  <a16:creationId xmlns:a16="http://schemas.microsoft.com/office/drawing/2014/main" id="{FAE00C7F-2F09-292A-B005-CAEAE8E7FA46}"/>
                </a:ext>
              </a:extLst>
            </p:cNvPr>
            <p:cNvSpPr txBox="1">
              <a:spLocks/>
            </p:cNvSpPr>
            <p:nvPr/>
          </p:nvSpPr>
          <p:spPr>
            <a:xfrm>
              <a:off x="7878315" y="3808619"/>
              <a:ext cx="3704512" cy="4476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CA" sz="2400" dirty="0">
                  <a:solidFill>
                    <a:schemeClr val="tx1"/>
                  </a:solidFill>
                  <a:latin typeface="+mj-lt"/>
                </a:rPr>
                <a:t>RECHERCHE | RESEARCH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BA7E6B8-A2E9-4597-80B2-FF7354335D93}"/>
                </a:ext>
              </a:extLst>
            </p:cNvPr>
            <p:cNvGrpSpPr/>
            <p:nvPr/>
          </p:nvGrpSpPr>
          <p:grpSpPr>
            <a:xfrm>
              <a:off x="8821885" y="1719905"/>
              <a:ext cx="1805857" cy="1817352"/>
              <a:chOff x="8821886" y="2718257"/>
              <a:chExt cx="819000" cy="819000"/>
            </a:xfrm>
          </p:grpSpPr>
          <p:sp>
            <p:nvSpPr>
              <p:cNvPr id="47" name="Google Shape;868;p41">
                <a:extLst>
                  <a:ext uri="{FF2B5EF4-FFF2-40B4-BE49-F238E27FC236}">
                    <a16:creationId xmlns:a16="http://schemas.microsoft.com/office/drawing/2014/main" id="{A87C07A7-EB87-7C2D-5138-4FFBBB225AAD}"/>
                  </a:ext>
                </a:extLst>
              </p:cNvPr>
              <p:cNvSpPr/>
              <p:nvPr/>
            </p:nvSpPr>
            <p:spPr>
              <a:xfrm>
                <a:off x="8821886" y="2718257"/>
                <a:ext cx="819000" cy="819000"/>
              </a:xfrm>
              <a:prstGeom prst="ellipse">
                <a:avLst/>
              </a:prstGeom>
              <a:solidFill>
                <a:srgbClr val="E7D2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missioner"/>
                  <a:ea typeface="Commissioner"/>
                  <a:cs typeface="Commissioner"/>
                  <a:sym typeface="Commissioner"/>
                </a:endParaRPr>
              </a:p>
            </p:txBody>
          </p:sp>
          <p:sp>
            <p:nvSpPr>
              <p:cNvPr id="48" name="Google Shape;873;p41">
                <a:extLst>
                  <a:ext uri="{FF2B5EF4-FFF2-40B4-BE49-F238E27FC236}">
                    <a16:creationId xmlns:a16="http://schemas.microsoft.com/office/drawing/2014/main" id="{E96C6AFF-C2B4-3CF7-FBAE-C9C335B1104E}"/>
                  </a:ext>
                </a:extLst>
              </p:cNvPr>
              <p:cNvSpPr/>
              <p:nvPr/>
            </p:nvSpPr>
            <p:spPr>
              <a:xfrm>
                <a:off x="9023599" y="2957440"/>
                <a:ext cx="415554" cy="340642"/>
              </a:xfrm>
              <a:custGeom>
                <a:avLst/>
                <a:gdLst/>
                <a:ahLst/>
                <a:cxnLst/>
                <a:rect l="l" t="t" r="r" b="b"/>
                <a:pathLst>
                  <a:path w="11967" h="9809" extrusionOk="0">
                    <a:moveTo>
                      <a:pt x="8309" y="358"/>
                    </a:moveTo>
                    <a:cubicBezTo>
                      <a:pt x="8940" y="358"/>
                      <a:pt x="9663" y="469"/>
                      <a:pt x="10418" y="796"/>
                    </a:cubicBezTo>
                    <a:lnTo>
                      <a:pt x="10418" y="7796"/>
                    </a:lnTo>
                    <a:cubicBezTo>
                      <a:pt x="9723" y="7513"/>
                      <a:pt x="8997" y="7381"/>
                      <a:pt x="8289" y="7381"/>
                    </a:cubicBezTo>
                    <a:cubicBezTo>
                      <a:pt x="7542" y="7381"/>
                      <a:pt x="6816" y="7527"/>
                      <a:pt x="6168" y="7796"/>
                    </a:cubicBezTo>
                    <a:lnTo>
                      <a:pt x="6168" y="796"/>
                    </a:lnTo>
                    <a:cubicBezTo>
                      <a:pt x="6430" y="676"/>
                      <a:pt x="7238" y="358"/>
                      <a:pt x="8309" y="358"/>
                    </a:cubicBezTo>
                    <a:close/>
                    <a:moveTo>
                      <a:pt x="3700" y="358"/>
                    </a:moveTo>
                    <a:cubicBezTo>
                      <a:pt x="4458" y="358"/>
                      <a:pt x="5191" y="513"/>
                      <a:pt x="5823" y="796"/>
                    </a:cubicBezTo>
                    <a:cubicBezTo>
                      <a:pt x="5811" y="1677"/>
                      <a:pt x="5811" y="6761"/>
                      <a:pt x="5811" y="7796"/>
                    </a:cubicBezTo>
                    <a:cubicBezTo>
                      <a:pt x="5418" y="7642"/>
                      <a:pt x="4656" y="7392"/>
                      <a:pt x="3668" y="7392"/>
                    </a:cubicBezTo>
                    <a:cubicBezTo>
                      <a:pt x="2929" y="7392"/>
                      <a:pt x="2215" y="7523"/>
                      <a:pt x="1548" y="7808"/>
                    </a:cubicBezTo>
                    <a:lnTo>
                      <a:pt x="1548" y="3867"/>
                    </a:lnTo>
                    <a:cubicBezTo>
                      <a:pt x="1548" y="3760"/>
                      <a:pt x="1477" y="3689"/>
                      <a:pt x="1370" y="3689"/>
                    </a:cubicBezTo>
                    <a:cubicBezTo>
                      <a:pt x="1262" y="3689"/>
                      <a:pt x="1191" y="3760"/>
                      <a:pt x="1191" y="3867"/>
                    </a:cubicBezTo>
                    <a:lnTo>
                      <a:pt x="1191" y="7987"/>
                    </a:lnTo>
                    <a:cubicBezTo>
                      <a:pt x="1191" y="8118"/>
                      <a:pt x="1298" y="8225"/>
                      <a:pt x="1429" y="8225"/>
                    </a:cubicBezTo>
                    <a:cubicBezTo>
                      <a:pt x="1465" y="8225"/>
                      <a:pt x="1489" y="8225"/>
                      <a:pt x="1524" y="8213"/>
                    </a:cubicBezTo>
                    <a:cubicBezTo>
                      <a:pt x="2203" y="7916"/>
                      <a:pt x="2917" y="7761"/>
                      <a:pt x="3656" y="7761"/>
                    </a:cubicBezTo>
                    <a:cubicBezTo>
                      <a:pt x="4715" y="7761"/>
                      <a:pt x="5537" y="8070"/>
                      <a:pt x="5799" y="8189"/>
                    </a:cubicBezTo>
                    <a:lnTo>
                      <a:pt x="5799" y="8606"/>
                    </a:lnTo>
                    <a:lnTo>
                      <a:pt x="417" y="8606"/>
                    </a:lnTo>
                    <a:cubicBezTo>
                      <a:pt x="381" y="8606"/>
                      <a:pt x="358" y="8582"/>
                      <a:pt x="358" y="8547"/>
                    </a:cubicBezTo>
                    <a:lnTo>
                      <a:pt x="358" y="1248"/>
                    </a:lnTo>
                    <a:cubicBezTo>
                      <a:pt x="358" y="1212"/>
                      <a:pt x="381" y="1188"/>
                      <a:pt x="417" y="1188"/>
                    </a:cubicBezTo>
                    <a:lnTo>
                      <a:pt x="1203" y="1188"/>
                    </a:lnTo>
                    <a:lnTo>
                      <a:pt x="1203" y="3153"/>
                    </a:lnTo>
                    <a:cubicBezTo>
                      <a:pt x="1203" y="3248"/>
                      <a:pt x="1274" y="3332"/>
                      <a:pt x="1382" y="3332"/>
                    </a:cubicBezTo>
                    <a:cubicBezTo>
                      <a:pt x="1489" y="3332"/>
                      <a:pt x="1560" y="3248"/>
                      <a:pt x="1560" y="3153"/>
                    </a:cubicBezTo>
                    <a:lnTo>
                      <a:pt x="1560" y="796"/>
                    </a:lnTo>
                    <a:cubicBezTo>
                      <a:pt x="2253" y="495"/>
                      <a:pt x="2987" y="358"/>
                      <a:pt x="3700" y="358"/>
                    </a:cubicBezTo>
                    <a:close/>
                    <a:moveTo>
                      <a:pt x="6608" y="7987"/>
                    </a:moveTo>
                    <a:lnTo>
                      <a:pt x="6608" y="9249"/>
                    </a:lnTo>
                    <a:lnTo>
                      <a:pt x="6501" y="9166"/>
                    </a:lnTo>
                    <a:cubicBezTo>
                      <a:pt x="6471" y="9136"/>
                      <a:pt x="6430" y="9121"/>
                      <a:pt x="6390" y="9121"/>
                    </a:cubicBezTo>
                    <a:cubicBezTo>
                      <a:pt x="6349" y="9121"/>
                      <a:pt x="6311" y="9136"/>
                      <a:pt x="6287" y="9166"/>
                    </a:cubicBezTo>
                    <a:lnTo>
                      <a:pt x="6168" y="9261"/>
                    </a:lnTo>
                    <a:lnTo>
                      <a:pt x="6168" y="8166"/>
                    </a:lnTo>
                    <a:cubicBezTo>
                      <a:pt x="6251" y="8118"/>
                      <a:pt x="6418" y="8058"/>
                      <a:pt x="6608" y="7987"/>
                    </a:cubicBezTo>
                    <a:close/>
                    <a:moveTo>
                      <a:pt x="8273" y="0"/>
                    </a:moveTo>
                    <a:cubicBezTo>
                      <a:pt x="7438" y="0"/>
                      <a:pt x="6643" y="178"/>
                      <a:pt x="5989" y="486"/>
                    </a:cubicBezTo>
                    <a:cubicBezTo>
                      <a:pt x="5715" y="367"/>
                      <a:pt x="4858" y="10"/>
                      <a:pt x="3668" y="10"/>
                    </a:cubicBezTo>
                    <a:cubicBezTo>
                      <a:pt x="2858" y="10"/>
                      <a:pt x="2072" y="176"/>
                      <a:pt x="1322" y="510"/>
                    </a:cubicBezTo>
                    <a:cubicBezTo>
                      <a:pt x="1143" y="593"/>
                      <a:pt x="1191" y="796"/>
                      <a:pt x="1191" y="843"/>
                    </a:cubicBezTo>
                    <a:lnTo>
                      <a:pt x="405" y="843"/>
                    </a:lnTo>
                    <a:cubicBezTo>
                      <a:pt x="179" y="843"/>
                      <a:pt x="0" y="1022"/>
                      <a:pt x="0" y="1248"/>
                    </a:cubicBezTo>
                    <a:lnTo>
                      <a:pt x="0" y="8535"/>
                    </a:lnTo>
                    <a:cubicBezTo>
                      <a:pt x="0" y="8761"/>
                      <a:pt x="179" y="8939"/>
                      <a:pt x="405" y="8939"/>
                    </a:cubicBezTo>
                    <a:lnTo>
                      <a:pt x="5811" y="8939"/>
                    </a:lnTo>
                    <a:lnTo>
                      <a:pt x="5811" y="9630"/>
                    </a:lnTo>
                    <a:cubicBezTo>
                      <a:pt x="5811" y="9740"/>
                      <a:pt x="5889" y="9808"/>
                      <a:pt x="5977" y="9808"/>
                    </a:cubicBezTo>
                    <a:cubicBezTo>
                      <a:pt x="6013" y="9808"/>
                      <a:pt x="6050" y="9797"/>
                      <a:pt x="6084" y="9773"/>
                    </a:cubicBezTo>
                    <a:lnTo>
                      <a:pt x="6382" y="9535"/>
                    </a:lnTo>
                    <a:cubicBezTo>
                      <a:pt x="6656" y="9737"/>
                      <a:pt x="6668" y="9809"/>
                      <a:pt x="6787" y="9809"/>
                    </a:cubicBezTo>
                    <a:cubicBezTo>
                      <a:pt x="6894" y="9809"/>
                      <a:pt x="6966" y="9737"/>
                      <a:pt x="6966" y="9630"/>
                    </a:cubicBezTo>
                    <a:lnTo>
                      <a:pt x="6966" y="8939"/>
                    </a:lnTo>
                    <a:lnTo>
                      <a:pt x="9335" y="8939"/>
                    </a:lnTo>
                    <a:cubicBezTo>
                      <a:pt x="9442" y="8939"/>
                      <a:pt x="9513" y="8856"/>
                      <a:pt x="9513" y="8761"/>
                    </a:cubicBezTo>
                    <a:cubicBezTo>
                      <a:pt x="9513" y="8654"/>
                      <a:pt x="9442" y="8582"/>
                      <a:pt x="9335" y="8582"/>
                    </a:cubicBezTo>
                    <a:lnTo>
                      <a:pt x="6966" y="8582"/>
                    </a:lnTo>
                    <a:lnTo>
                      <a:pt x="6966" y="7892"/>
                    </a:lnTo>
                    <a:cubicBezTo>
                      <a:pt x="7400" y="7783"/>
                      <a:pt x="7847" y="7728"/>
                      <a:pt x="8295" y="7728"/>
                    </a:cubicBezTo>
                    <a:cubicBezTo>
                      <a:pt x="9025" y="7728"/>
                      <a:pt x="9760" y="7875"/>
                      <a:pt x="10454" y="8177"/>
                    </a:cubicBezTo>
                    <a:cubicBezTo>
                      <a:pt x="10483" y="8192"/>
                      <a:pt x="10514" y="8199"/>
                      <a:pt x="10544" y="8199"/>
                    </a:cubicBezTo>
                    <a:cubicBezTo>
                      <a:pt x="10662" y="8199"/>
                      <a:pt x="10776" y="8096"/>
                      <a:pt x="10776" y="7963"/>
                    </a:cubicBezTo>
                    <a:lnTo>
                      <a:pt x="10776" y="1177"/>
                    </a:lnTo>
                    <a:lnTo>
                      <a:pt x="11561" y="1177"/>
                    </a:lnTo>
                    <a:cubicBezTo>
                      <a:pt x="11597" y="1177"/>
                      <a:pt x="11621" y="1212"/>
                      <a:pt x="11621" y="1236"/>
                    </a:cubicBezTo>
                    <a:lnTo>
                      <a:pt x="11621" y="8535"/>
                    </a:lnTo>
                    <a:cubicBezTo>
                      <a:pt x="11621" y="8570"/>
                      <a:pt x="11597" y="8594"/>
                      <a:pt x="11561" y="8594"/>
                    </a:cubicBezTo>
                    <a:lnTo>
                      <a:pt x="10049" y="8594"/>
                    </a:lnTo>
                    <a:cubicBezTo>
                      <a:pt x="9942" y="8594"/>
                      <a:pt x="9871" y="8666"/>
                      <a:pt x="9871" y="8773"/>
                    </a:cubicBezTo>
                    <a:cubicBezTo>
                      <a:pt x="9871" y="8880"/>
                      <a:pt x="9942" y="8951"/>
                      <a:pt x="10049" y="8951"/>
                    </a:cubicBezTo>
                    <a:lnTo>
                      <a:pt x="11561" y="8951"/>
                    </a:lnTo>
                    <a:cubicBezTo>
                      <a:pt x="11788" y="8951"/>
                      <a:pt x="11966" y="8773"/>
                      <a:pt x="11966" y="8547"/>
                    </a:cubicBezTo>
                    <a:lnTo>
                      <a:pt x="11966" y="1236"/>
                    </a:lnTo>
                    <a:cubicBezTo>
                      <a:pt x="11954" y="998"/>
                      <a:pt x="11776" y="831"/>
                      <a:pt x="11549" y="831"/>
                    </a:cubicBezTo>
                    <a:lnTo>
                      <a:pt x="10764" y="831"/>
                    </a:lnTo>
                    <a:cubicBezTo>
                      <a:pt x="10752" y="784"/>
                      <a:pt x="10811" y="581"/>
                      <a:pt x="10633" y="498"/>
                    </a:cubicBezTo>
                    <a:cubicBezTo>
                      <a:pt x="9864" y="154"/>
                      <a:pt x="9051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A257AD-5A02-C577-E699-3ED6F6129470}"/>
              </a:ext>
            </a:extLst>
          </p:cNvPr>
          <p:cNvGrpSpPr/>
          <p:nvPr/>
        </p:nvGrpSpPr>
        <p:grpSpPr>
          <a:xfrm>
            <a:off x="4618190" y="1719905"/>
            <a:ext cx="3103619" cy="2539535"/>
            <a:chOff x="4618190" y="1719905"/>
            <a:chExt cx="3103619" cy="2539535"/>
          </a:xfrm>
        </p:grpSpPr>
        <p:sp>
          <p:nvSpPr>
            <p:cNvPr id="6" name="Google Shape;864;p41">
              <a:extLst>
                <a:ext uri="{FF2B5EF4-FFF2-40B4-BE49-F238E27FC236}">
                  <a16:creationId xmlns:a16="http://schemas.microsoft.com/office/drawing/2014/main" id="{C6C83D54-C31E-315E-CF2E-6F03F690B177}"/>
                </a:ext>
              </a:extLst>
            </p:cNvPr>
            <p:cNvSpPr txBox="1">
              <a:spLocks/>
            </p:cNvSpPr>
            <p:nvPr/>
          </p:nvSpPr>
          <p:spPr>
            <a:xfrm>
              <a:off x="4618190" y="3811840"/>
              <a:ext cx="3103619" cy="4476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 spc="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 spc="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 spc="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 spc="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 spc="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CA" sz="2400" dirty="0">
                  <a:solidFill>
                    <a:schemeClr val="tx1"/>
                  </a:solidFill>
                  <a:latin typeface="+mj-lt"/>
                </a:rPr>
                <a:t>PRATIQUE | PRACTICE</a:t>
              </a:r>
              <a:endParaRPr lang="en-CA" sz="18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E82E4AE-1C19-B123-5D09-8573915EEB90}"/>
                </a:ext>
              </a:extLst>
            </p:cNvPr>
            <p:cNvGrpSpPr/>
            <p:nvPr/>
          </p:nvGrpSpPr>
          <p:grpSpPr>
            <a:xfrm>
              <a:off x="5155974" y="1719905"/>
              <a:ext cx="1880051" cy="1750203"/>
              <a:chOff x="5782544" y="2707210"/>
              <a:chExt cx="819000" cy="819000"/>
            </a:xfrm>
          </p:grpSpPr>
          <p:sp>
            <p:nvSpPr>
              <p:cNvPr id="80" name="Google Shape;867;p41">
                <a:extLst>
                  <a:ext uri="{FF2B5EF4-FFF2-40B4-BE49-F238E27FC236}">
                    <a16:creationId xmlns:a16="http://schemas.microsoft.com/office/drawing/2014/main" id="{5F7AF7B2-03FE-3059-0F1E-C0A710A8E4F1}"/>
                  </a:ext>
                </a:extLst>
              </p:cNvPr>
              <p:cNvSpPr/>
              <p:nvPr/>
            </p:nvSpPr>
            <p:spPr>
              <a:xfrm>
                <a:off x="5782544" y="2707210"/>
                <a:ext cx="819000" cy="819000"/>
              </a:xfrm>
              <a:prstGeom prst="ellipse">
                <a:avLst/>
              </a:prstGeom>
              <a:solidFill>
                <a:srgbClr val="E7D2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missioner"/>
                  <a:ea typeface="Commissioner"/>
                  <a:cs typeface="Commissioner"/>
                  <a:sym typeface="Commissioner"/>
                </a:endParaRPr>
              </a:p>
            </p:txBody>
          </p:sp>
          <p:grpSp>
            <p:nvGrpSpPr>
              <p:cNvPr id="51" name="Google Shape;10983;p82">
                <a:extLst>
                  <a:ext uri="{FF2B5EF4-FFF2-40B4-BE49-F238E27FC236}">
                    <a16:creationId xmlns:a16="http://schemas.microsoft.com/office/drawing/2014/main" id="{860453A7-B5B0-6616-2CDF-4E6778FF86B6}"/>
                  </a:ext>
                </a:extLst>
              </p:cNvPr>
              <p:cNvGrpSpPr/>
              <p:nvPr/>
            </p:nvGrpSpPr>
            <p:grpSpPr>
              <a:xfrm>
                <a:off x="5966928" y="2814559"/>
                <a:ext cx="483346" cy="579826"/>
                <a:chOff x="3094217" y="1976585"/>
                <a:chExt cx="350198" cy="350549"/>
              </a:xfrm>
              <a:solidFill>
                <a:schemeClr val="bg1"/>
              </a:solidFill>
            </p:grpSpPr>
            <p:sp>
              <p:nvSpPr>
                <p:cNvPr id="52" name="Google Shape;10984;p82">
                  <a:extLst>
                    <a:ext uri="{FF2B5EF4-FFF2-40B4-BE49-F238E27FC236}">
                      <a16:creationId xmlns:a16="http://schemas.microsoft.com/office/drawing/2014/main" id="{4E982FC4-4413-AC63-205E-89D7602EF2D3}"/>
                    </a:ext>
                  </a:extLst>
                </p:cNvPr>
                <p:cNvSpPr/>
                <p:nvPr/>
              </p:nvSpPr>
              <p:spPr>
                <a:xfrm>
                  <a:off x="3094217" y="2129039"/>
                  <a:ext cx="131543" cy="19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" h="6201" extrusionOk="0">
                      <a:moveTo>
                        <a:pt x="2072" y="345"/>
                      </a:moveTo>
                      <a:cubicBezTo>
                        <a:pt x="2117" y="345"/>
                        <a:pt x="2162" y="348"/>
                        <a:pt x="2203" y="354"/>
                      </a:cubicBezTo>
                      <a:cubicBezTo>
                        <a:pt x="2906" y="414"/>
                        <a:pt x="3454" y="1045"/>
                        <a:pt x="3454" y="1759"/>
                      </a:cubicBezTo>
                      <a:cubicBezTo>
                        <a:pt x="3454" y="2438"/>
                        <a:pt x="3620" y="3069"/>
                        <a:pt x="3751" y="3402"/>
                      </a:cubicBezTo>
                      <a:lnTo>
                        <a:pt x="3751" y="3426"/>
                      </a:lnTo>
                      <a:cubicBezTo>
                        <a:pt x="3608" y="3509"/>
                        <a:pt x="3299" y="3688"/>
                        <a:pt x="2763" y="3807"/>
                      </a:cubicBezTo>
                      <a:lnTo>
                        <a:pt x="2763" y="3759"/>
                      </a:lnTo>
                      <a:lnTo>
                        <a:pt x="2763" y="3438"/>
                      </a:lnTo>
                      <a:cubicBezTo>
                        <a:pt x="2965" y="3319"/>
                        <a:pt x="3144" y="3140"/>
                        <a:pt x="3263" y="2926"/>
                      </a:cubicBezTo>
                      <a:cubicBezTo>
                        <a:pt x="3489" y="2533"/>
                        <a:pt x="3418" y="2021"/>
                        <a:pt x="3073" y="1712"/>
                      </a:cubicBezTo>
                      <a:cubicBezTo>
                        <a:pt x="2834" y="1485"/>
                        <a:pt x="2418" y="1235"/>
                        <a:pt x="1727" y="1235"/>
                      </a:cubicBezTo>
                      <a:cubicBezTo>
                        <a:pt x="1691" y="1235"/>
                        <a:pt x="1644" y="1247"/>
                        <a:pt x="1608" y="1283"/>
                      </a:cubicBezTo>
                      <a:lnTo>
                        <a:pt x="1275" y="1616"/>
                      </a:lnTo>
                      <a:cubicBezTo>
                        <a:pt x="1215" y="1676"/>
                        <a:pt x="1215" y="1783"/>
                        <a:pt x="1275" y="1843"/>
                      </a:cubicBezTo>
                      <a:cubicBezTo>
                        <a:pt x="1304" y="1872"/>
                        <a:pt x="1343" y="1887"/>
                        <a:pt x="1382" y="1887"/>
                      </a:cubicBezTo>
                      <a:cubicBezTo>
                        <a:pt x="1421" y="1887"/>
                        <a:pt x="1459" y="1872"/>
                        <a:pt x="1489" y="1843"/>
                      </a:cubicBezTo>
                      <a:lnTo>
                        <a:pt x="1787" y="1545"/>
                      </a:lnTo>
                      <a:cubicBezTo>
                        <a:pt x="2227" y="1557"/>
                        <a:pt x="2584" y="1700"/>
                        <a:pt x="2846" y="1938"/>
                      </a:cubicBezTo>
                      <a:cubicBezTo>
                        <a:pt x="3073" y="2140"/>
                        <a:pt x="3132" y="2485"/>
                        <a:pt x="2977" y="2747"/>
                      </a:cubicBezTo>
                      <a:cubicBezTo>
                        <a:pt x="2799" y="3081"/>
                        <a:pt x="2441" y="3283"/>
                        <a:pt x="2072" y="3283"/>
                      </a:cubicBezTo>
                      <a:cubicBezTo>
                        <a:pt x="1489" y="3283"/>
                        <a:pt x="1037" y="2831"/>
                        <a:pt x="1037" y="2247"/>
                      </a:cubicBezTo>
                      <a:cubicBezTo>
                        <a:pt x="1037" y="2152"/>
                        <a:pt x="953" y="2081"/>
                        <a:pt x="870" y="2081"/>
                      </a:cubicBezTo>
                      <a:cubicBezTo>
                        <a:pt x="775" y="2081"/>
                        <a:pt x="703" y="2152"/>
                        <a:pt x="703" y="2247"/>
                      </a:cubicBezTo>
                      <a:cubicBezTo>
                        <a:pt x="703" y="2747"/>
                        <a:pt x="989" y="3200"/>
                        <a:pt x="1394" y="3438"/>
                      </a:cubicBezTo>
                      <a:lnTo>
                        <a:pt x="1394" y="3759"/>
                      </a:lnTo>
                      <a:lnTo>
                        <a:pt x="1394" y="3807"/>
                      </a:lnTo>
                      <a:cubicBezTo>
                        <a:pt x="858" y="3688"/>
                        <a:pt x="525" y="3509"/>
                        <a:pt x="394" y="3426"/>
                      </a:cubicBezTo>
                      <a:cubicBezTo>
                        <a:pt x="394" y="3426"/>
                        <a:pt x="382" y="3426"/>
                        <a:pt x="394" y="3402"/>
                      </a:cubicBezTo>
                      <a:cubicBezTo>
                        <a:pt x="525" y="3081"/>
                        <a:pt x="691" y="2438"/>
                        <a:pt x="691" y="1759"/>
                      </a:cubicBezTo>
                      <a:cubicBezTo>
                        <a:pt x="691" y="1045"/>
                        <a:pt x="1239" y="414"/>
                        <a:pt x="1941" y="354"/>
                      </a:cubicBezTo>
                      <a:cubicBezTo>
                        <a:pt x="1983" y="348"/>
                        <a:pt x="2028" y="345"/>
                        <a:pt x="2072" y="345"/>
                      </a:cubicBezTo>
                      <a:close/>
                      <a:moveTo>
                        <a:pt x="2430" y="3581"/>
                      </a:moveTo>
                      <a:lnTo>
                        <a:pt x="2430" y="3783"/>
                      </a:lnTo>
                      <a:cubicBezTo>
                        <a:pt x="2430" y="3974"/>
                        <a:pt x="2537" y="4152"/>
                        <a:pt x="2715" y="4224"/>
                      </a:cubicBezTo>
                      <a:lnTo>
                        <a:pt x="2822" y="4271"/>
                      </a:lnTo>
                      <a:cubicBezTo>
                        <a:pt x="2656" y="4509"/>
                        <a:pt x="2370" y="4676"/>
                        <a:pt x="2072" y="4676"/>
                      </a:cubicBezTo>
                      <a:cubicBezTo>
                        <a:pt x="1775" y="4676"/>
                        <a:pt x="1489" y="4509"/>
                        <a:pt x="1334" y="4271"/>
                      </a:cubicBezTo>
                      <a:lnTo>
                        <a:pt x="1429" y="4224"/>
                      </a:lnTo>
                      <a:cubicBezTo>
                        <a:pt x="1608" y="4140"/>
                        <a:pt x="1715" y="3974"/>
                        <a:pt x="1715" y="3783"/>
                      </a:cubicBezTo>
                      <a:lnTo>
                        <a:pt x="1715" y="3581"/>
                      </a:lnTo>
                      <a:cubicBezTo>
                        <a:pt x="1834" y="3617"/>
                        <a:pt x="1953" y="3628"/>
                        <a:pt x="2072" y="3628"/>
                      </a:cubicBezTo>
                      <a:cubicBezTo>
                        <a:pt x="2191" y="3628"/>
                        <a:pt x="2311" y="3617"/>
                        <a:pt x="2430" y="3581"/>
                      </a:cubicBezTo>
                      <a:close/>
                      <a:moveTo>
                        <a:pt x="2065" y="0"/>
                      </a:moveTo>
                      <a:cubicBezTo>
                        <a:pt x="2010" y="0"/>
                        <a:pt x="1953" y="3"/>
                        <a:pt x="1894" y="9"/>
                      </a:cubicBezTo>
                      <a:cubicBezTo>
                        <a:pt x="1037" y="92"/>
                        <a:pt x="346" y="842"/>
                        <a:pt x="346" y="1735"/>
                      </a:cubicBezTo>
                      <a:cubicBezTo>
                        <a:pt x="346" y="2378"/>
                        <a:pt x="203" y="2962"/>
                        <a:pt x="60" y="3271"/>
                      </a:cubicBezTo>
                      <a:cubicBezTo>
                        <a:pt x="1" y="3426"/>
                        <a:pt x="48" y="3581"/>
                        <a:pt x="179" y="3676"/>
                      </a:cubicBezTo>
                      <a:cubicBezTo>
                        <a:pt x="310" y="3759"/>
                        <a:pt x="584" y="3926"/>
                        <a:pt x="1013" y="4045"/>
                      </a:cubicBezTo>
                      <a:lnTo>
                        <a:pt x="382" y="4379"/>
                      </a:lnTo>
                      <a:cubicBezTo>
                        <a:pt x="144" y="4498"/>
                        <a:pt x="1" y="4712"/>
                        <a:pt x="1" y="4986"/>
                      </a:cubicBezTo>
                      <a:lnTo>
                        <a:pt x="1" y="6045"/>
                      </a:lnTo>
                      <a:cubicBezTo>
                        <a:pt x="1" y="6129"/>
                        <a:pt x="84" y="6200"/>
                        <a:pt x="167" y="6200"/>
                      </a:cubicBezTo>
                      <a:cubicBezTo>
                        <a:pt x="263" y="6200"/>
                        <a:pt x="334" y="6129"/>
                        <a:pt x="334" y="6045"/>
                      </a:cubicBezTo>
                      <a:lnTo>
                        <a:pt x="334" y="4974"/>
                      </a:lnTo>
                      <a:cubicBezTo>
                        <a:pt x="334" y="4831"/>
                        <a:pt x="406" y="4712"/>
                        <a:pt x="525" y="4652"/>
                      </a:cubicBezTo>
                      <a:lnTo>
                        <a:pt x="1037" y="4402"/>
                      </a:lnTo>
                      <a:cubicBezTo>
                        <a:pt x="1239" y="4760"/>
                        <a:pt x="1644" y="4986"/>
                        <a:pt x="2060" y="4986"/>
                      </a:cubicBezTo>
                      <a:cubicBezTo>
                        <a:pt x="2489" y="4986"/>
                        <a:pt x="2882" y="4760"/>
                        <a:pt x="3084" y="4402"/>
                      </a:cubicBezTo>
                      <a:lnTo>
                        <a:pt x="3596" y="4652"/>
                      </a:lnTo>
                      <a:cubicBezTo>
                        <a:pt x="3704" y="4712"/>
                        <a:pt x="3787" y="4831"/>
                        <a:pt x="3787" y="4974"/>
                      </a:cubicBezTo>
                      <a:lnTo>
                        <a:pt x="3787" y="6022"/>
                      </a:lnTo>
                      <a:cubicBezTo>
                        <a:pt x="3787" y="6117"/>
                        <a:pt x="3858" y="6188"/>
                        <a:pt x="3954" y="6188"/>
                      </a:cubicBezTo>
                      <a:cubicBezTo>
                        <a:pt x="4037" y="6188"/>
                        <a:pt x="4108" y="6117"/>
                        <a:pt x="4108" y="6022"/>
                      </a:cubicBezTo>
                      <a:lnTo>
                        <a:pt x="4108" y="4974"/>
                      </a:lnTo>
                      <a:cubicBezTo>
                        <a:pt x="4132" y="4712"/>
                        <a:pt x="3977" y="4474"/>
                        <a:pt x="3739" y="4379"/>
                      </a:cubicBezTo>
                      <a:lnTo>
                        <a:pt x="3096" y="4045"/>
                      </a:lnTo>
                      <a:cubicBezTo>
                        <a:pt x="3537" y="3926"/>
                        <a:pt x="3799" y="3759"/>
                        <a:pt x="3930" y="3676"/>
                      </a:cubicBezTo>
                      <a:cubicBezTo>
                        <a:pt x="4073" y="3581"/>
                        <a:pt x="4108" y="3426"/>
                        <a:pt x="4049" y="3271"/>
                      </a:cubicBezTo>
                      <a:cubicBezTo>
                        <a:pt x="3918" y="2962"/>
                        <a:pt x="3775" y="2378"/>
                        <a:pt x="3775" y="1735"/>
                      </a:cubicBezTo>
                      <a:cubicBezTo>
                        <a:pt x="3775" y="866"/>
                        <a:pt x="3084" y="104"/>
                        <a:pt x="2227" y="9"/>
                      </a:cubicBezTo>
                      <a:cubicBezTo>
                        <a:pt x="2174" y="3"/>
                        <a:pt x="2120" y="0"/>
                        <a:pt x="206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985;p82">
                  <a:extLst>
                    <a:ext uri="{FF2B5EF4-FFF2-40B4-BE49-F238E27FC236}">
                      <a16:creationId xmlns:a16="http://schemas.microsoft.com/office/drawing/2014/main" id="{18A43377-A685-2565-E5F4-730591B0E872}"/>
                    </a:ext>
                  </a:extLst>
                </p:cNvPr>
                <p:cNvSpPr/>
                <p:nvPr/>
              </p:nvSpPr>
              <p:spPr>
                <a:xfrm>
                  <a:off x="3116592" y="2293778"/>
                  <a:ext cx="10630" cy="32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1013" extrusionOk="0">
                      <a:moveTo>
                        <a:pt x="167" y="0"/>
                      </a:moveTo>
                      <a:cubicBezTo>
                        <a:pt x="72" y="0"/>
                        <a:pt x="0" y="72"/>
                        <a:pt x="0" y="167"/>
                      </a:cubicBezTo>
                      <a:lnTo>
                        <a:pt x="0" y="846"/>
                      </a:lnTo>
                      <a:cubicBezTo>
                        <a:pt x="0" y="941"/>
                        <a:pt x="72" y="1012"/>
                        <a:pt x="167" y="1012"/>
                      </a:cubicBezTo>
                      <a:cubicBezTo>
                        <a:pt x="250" y="1012"/>
                        <a:pt x="334" y="941"/>
                        <a:pt x="334" y="846"/>
                      </a:cubicBezTo>
                      <a:lnTo>
                        <a:pt x="334" y="167"/>
                      </a:lnTo>
                      <a:cubicBezTo>
                        <a:pt x="310" y="72"/>
                        <a:pt x="250" y="0"/>
                        <a:pt x="1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986;p82">
                  <a:extLst>
                    <a:ext uri="{FF2B5EF4-FFF2-40B4-BE49-F238E27FC236}">
                      <a16:creationId xmlns:a16="http://schemas.microsoft.com/office/drawing/2014/main" id="{4F27D29E-E284-3698-8F24-306C1B963693}"/>
                    </a:ext>
                  </a:extLst>
                </p:cNvPr>
                <p:cNvSpPr/>
                <p:nvPr/>
              </p:nvSpPr>
              <p:spPr>
                <a:xfrm>
                  <a:off x="3193519" y="2293778"/>
                  <a:ext cx="10248" cy="32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1013" extrusionOk="0">
                      <a:moveTo>
                        <a:pt x="155" y="0"/>
                      </a:moveTo>
                      <a:cubicBezTo>
                        <a:pt x="72" y="0"/>
                        <a:pt x="0" y="72"/>
                        <a:pt x="0" y="167"/>
                      </a:cubicBezTo>
                      <a:lnTo>
                        <a:pt x="0" y="846"/>
                      </a:lnTo>
                      <a:cubicBezTo>
                        <a:pt x="0" y="941"/>
                        <a:pt x="72" y="1012"/>
                        <a:pt x="155" y="1012"/>
                      </a:cubicBezTo>
                      <a:cubicBezTo>
                        <a:pt x="250" y="1012"/>
                        <a:pt x="322" y="941"/>
                        <a:pt x="322" y="846"/>
                      </a:cubicBezTo>
                      <a:lnTo>
                        <a:pt x="322" y="167"/>
                      </a:lnTo>
                      <a:cubicBezTo>
                        <a:pt x="310" y="72"/>
                        <a:pt x="250" y="0"/>
                        <a:pt x="1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987;p82">
                  <a:extLst>
                    <a:ext uri="{FF2B5EF4-FFF2-40B4-BE49-F238E27FC236}">
                      <a16:creationId xmlns:a16="http://schemas.microsoft.com/office/drawing/2014/main" id="{EDFF2434-D84A-81A5-9CA3-F89BA51A96DE}"/>
                    </a:ext>
                  </a:extLst>
                </p:cNvPr>
                <p:cNvSpPr/>
                <p:nvPr/>
              </p:nvSpPr>
              <p:spPr>
                <a:xfrm>
                  <a:off x="3346227" y="2166755"/>
                  <a:ext cx="54966" cy="1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575" extrusionOk="0">
                      <a:moveTo>
                        <a:pt x="646" y="0"/>
                      </a:moveTo>
                      <a:cubicBezTo>
                        <a:pt x="494" y="0"/>
                        <a:pt x="326" y="15"/>
                        <a:pt x="143" y="50"/>
                      </a:cubicBezTo>
                      <a:cubicBezTo>
                        <a:pt x="60" y="62"/>
                        <a:pt x="0" y="122"/>
                        <a:pt x="0" y="217"/>
                      </a:cubicBezTo>
                      <a:lnTo>
                        <a:pt x="0" y="396"/>
                      </a:lnTo>
                      <a:cubicBezTo>
                        <a:pt x="0" y="479"/>
                        <a:pt x="84" y="550"/>
                        <a:pt x="167" y="550"/>
                      </a:cubicBezTo>
                      <a:cubicBezTo>
                        <a:pt x="262" y="550"/>
                        <a:pt x="334" y="479"/>
                        <a:pt x="334" y="396"/>
                      </a:cubicBezTo>
                      <a:lnTo>
                        <a:pt x="334" y="360"/>
                      </a:lnTo>
                      <a:cubicBezTo>
                        <a:pt x="445" y="344"/>
                        <a:pt x="549" y="338"/>
                        <a:pt x="645" y="338"/>
                      </a:cubicBezTo>
                      <a:cubicBezTo>
                        <a:pt x="845" y="338"/>
                        <a:pt x="1007" y="367"/>
                        <a:pt x="1120" y="407"/>
                      </a:cubicBezTo>
                      <a:cubicBezTo>
                        <a:pt x="1334" y="467"/>
                        <a:pt x="1453" y="538"/>
                        <a:pt x="1453" y="538"/>
                      </a:cubicBezTo>
                      <a:cubicBezTo>
                        <a:pt x="1477" y="550"/>
                        <a:pt x="1512" y="574"/>
                        <a:pt x="1536" y="574"/>
                      </a:cubicBezTo>
                      <a:cubicBezTo>
                        <a:pt x="1584" y="574"/>
                        <a:pt x="1643" y="538"/>
                        <a:pt x="1667" y="491"/>
                      </a:cubicBezTo>
                      <a:cubicBezTo>
                        <a:pt x="1727" y="396"/>
                        <a:pt x="1715" y="288"/>
                        <a:pt x="1643" y="241"/>
                      </a:cubicBezTo>
                      <a:cubicBezTo>
                        <a:pt x="1615" y="231"/>
                        <a:pt x="1258" y="0"/>
                        <a:pt x="6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988;p82">
                  <a:extLst>
                    <a:ext uri="{FF2B5EF4-FFF2-40B4-BE49-F238E27FC236}">
                      <a16:creationId xmlns:a16="http://schemas.microsoft.com/office/drawing/2014/main" id="{FC2F2049-A871-CF92-5263-100F1501D7B1}"/>
                    </a:ext>
                  </a:extLst>
                </p:cNvPr>
                <p:cNvSpPr/>
                <p:nvPr/>
              </p:nvSpPr>
              <p:spPr>
                <a:xfrm>
                  <a:off x="3302655" y="2134991"/>
                  <a:ext cx="141760" cy="192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4" h="6037" extrusionOk="0">
                      <a:moveTo>
                        <a:pt x="3453" y="334"/>
                      </a:moveTo>
                      <a:lnTo>
                        <a:pt x="3453" y="1132"/>
                      </a:lnTo>
                      <a:cubicBezTo>
                        <a:pt x="3453" y="1263"/>
                        <a:pt x="3429" y="1405"/>
                        <a:pt x="3370" y="1525"/>
                      </a:cubicBezTo>
                      <a:lnTo>
                        <a:pt x="3310" y="1644"/>
                      </a:lnTo>
                      <a:cubicBezTo>
                        <a:pt x="3298" y="1667"/>
                        <a:pt x="3298" y="1691"/>
                        <a:pt x="3298" y="1715"/>
                      </a:cubicBezTo>
                      <a:lnTo>
                        <a:pt x="3298" y="2060"/>
                      </a:lnTo>
                      <a:cubicBezTo>
                        <a:pt x="3274" y="2346"/>
                        <a:pt x="3155" y="2608"/>
                        <a:pt x="2953" y="2799"/>
                      </a:cubicBezTo>
                      <a:cubicBezTo>
                        <a:pt x="2739" y="3001"/>
                        <a:pt x="2477" y="3096"/>
                        <a:pt x="2191" y="3096"/>
                      </a:cubicBezTo>
                      <a:cubicBezTo>
                        <a:pt x="1643" y="3084"/>
                        <a:pt x="1179" y="2596"/>
                        <a:pt x="1179" y="2013"/>
                      </a:cubicBezTo>
                      <a:lnTo>
                        <a:pt x="1179" y="1715"/>
                      </a:lnTo>
                      <a:cubicBezTo>
                        <a:pt x="1179" y="1691"/>
                        <a:pt x="1179" y="1667"/>
                        <a:pt x="1167" y="1644"/>
                      </a:cubicBezTo>
                      <a:lnTo>
                        <a:pt x="1107" y="1525"/>
                      </a:lnTo>
                      <a:cubicBezTo>
                        <a:pt x="1048" y="1405"/>
                        <a:pt x="1012" y="1275"/>
                        <a:pt x="1012" y="1132"/>
                      </a:cubicBezTo>
                      <a:cubicBezTo>
                        <a:pt x="1012" y="691"/>
                        <a:pt x="1369" y="334"/>
                        <a:pt x="1822" y="334"/>
                      </a:cubicBezTo>
                      <a:close/>
                      <a:moveTo>
                        <a:pt x="2762" y="3310"/>
                      </a:moveTo>
                      <a:lnTo>
                        <a:pt x="2762" y="3537"/>
                      </a:lnTo>
                      <a:cubicBezTo>
                        <a:pt x="2762" y="3572"/>
                        <a:pt x="2774" y="3620"/>
                        <a:pt x="2774" y="3680"/>
                      </a:cubicBezTo>
                      <a:lnTo>
                        <a:pt x="2239" y="4096"/>
                      </a:lnTo>
                      <a:lnTo>
                        <a:pt x="1691" y="3680"/>
                      </a:lnTo>
                      <a:cubicBezTo>
                        <a:pt x="1703" y="3632"/>
                        <a:pt x="1703" y="3584"/>
                        <a:pt x="1703" y="3537"/>
                      </a:cubicBezTo>
                      <a:lnTo>
                        <a:pt x="1703" y="3310"/>
                      </a:lnTo>
                      <a:cubicBezTo>
                        <a:pt x="1846" y="3370"/>
                        <a:pt x="2012" y="3406"/>
                        <a:pt x="2191" y="3406"/>
                      </a:cubicBezTo>
                      <a:lnTo>
                        <a:pt x="2239" y="3406"/>
                      </a:lnTo>
                      <a:cubicBezTo>
                        <a:pt x="2417" y="3406"/>
                        <a:pt x="2596" y="3382"/>
                        <a:pt x="2762" y="3310"/>
                      </a:cubicBezTo>
                      <a:close/>
                      <a:moveTo>
                        <a:pt x="1822" y="1"/>
                      </a:moveTo>
                      <a:cubicBezTo>
                        <a:pt x="1191" y="1"/>
                        <a:pt x="703" y="513"/>
                        <a:pt x="703" y="1120"/>
                      </a:cubicBezTo>
                      <a:cubicBezTo>
                        <a:pt x="703" y="1298"/>
                        <a:pt x="750" y="1489"/>
                        <a:pt x="822" y="1656"/>
                      </a:cubicBezTo>
                      <a:lnTo>
                        <a:pt x="869" y="1751"/>
                      </a:lnTo>
                      <a:lnTo>
                        <a:pt x="869" y="2001"/>
                      </a:lnTo>
                      <a:cubicBezTo>
                        <a:pt x="869" y="2441"/>
                        <a:pt x="1072" y="2846"/>
                        <a:pt x="1381" y="3096"/>
                      </a:cubicBezTo>
                      <a:lnTo>
                        <a:pt x="1381" y="3537"/>
                      </a:lnTo>
                      <a:cubicBezTo>
                        <a:pt x="1381" y="3608"/>
                        <a:pt x="1346" y="3680"/>
                        <a:pt x="1274" y="3703"/>
                      </a:cubicBezTo>
                      <a:lnTo>
                        <a:pt x="453" y="4025"/>
                      </a:lnTo>
                      <a:cubicBezTo>
                        <a:pt x="179" y="4132"/>
                        <a:pt x="0" y="4382"/>
                        <a:pt x="0" y="4668"/>
                      </a:cubicBezTo>
                      <a:lnTo>
                        <a:pt x="0" y="5858"/>
                      </a:lnTo>
                      <a:cubicBezTo>
                        <a:pt x="0" y="5942"/>
                        <a:pt x="83" y="6013"/>
                        <a:pt x="167" y="6013"/>
                      </a:cubicBezTo>
                      <a:cubicBezTo>
                        <a:pt x="262" y="6013"/>
                        <a:pt x="334" y="5942"/>
                        <a:pt x="334" y="5858"/>
                      </a:cubicBezTo>
                      <a:lnTo>
                        <a:pt x="334" y="4668"/>
                      </a:lnTo>
                      <a:cubicBezTo>
                        <a:pt x="334" y="4513"/>
                        <a:pt x="417" y="4382"/>
                        <a:pt x="560" y="4334"/>
                      </a:cubicBezTo>
                      <a:lnTo>
                        <a:pt x="1369" y="4025"/>
                      </a:lnTo>
                      <a:cubicBezTo>
                        <a:pt x="1417" y="4001"/>
                        <a:pt x="1465" y="3977"/>
                        <a:pt x="1488" y="3965"/>
                      </a:cubicBezTo>
                      <a:lnTo>
                        <a:pt x="2060" y="4394"/>
                      </a:lnTo>
                      <a:lnTo>
                        <a:pt x="2060" y="5870"/>
                      </a:lnTo>
                      <a:cubicBezTo>
                        <a:pt x="2060" y="5954"/>
                        <a:pt x="2131" y="6037"/>
                        <a:pt x="2215" y="6037"/>
                      </a:cubicBezTo>
                      <a:cubicBezTo>
                        <a:pt x="2310" y="6037"/>
                        <a:pt x="2381" y="5954"/>
                        <a:pt x="2381" y="5870"/>
                      </a:cubicBezTo>
                      <a:lnTo>
                        <a:pt x="2381" y="4394"/>
                      </a:lnTo>
                      <a:lnTo>
                        <a:pt x="2953" y="3965"/>
                      </a:lnTo>
                      <a:cubicBezTo>
                        <a:pt x="2977" y="3989"/>
                        <a:pt x="3024" y="4013"/>
                        <a:pt x="3072" y="4025"/>
                      </a:cubicBezTo>
                      <a:lnTo>
                        <a:pt x="3882" y="4334"/>
                      </a:lnTo>
                      <a:cubicBezTo>
                        <a:pt x="4024" y="4382"/>
                        <a:pt x="4108" y="4513"/>
                        <a:pt x="4108" y="4668"/>
                      </a:cubicBezTo>
                      <a:lnTo>
                        <a:pt x="4108" y="5858"/>
                      </a:lnTo>
                      <a:cubicBezTo>
                        <a:pt x="4108" y="5942"/>
                        <a:pt x="4179" y="6013"/>
                        <a:pt x="4274" y="6013"/>
                      </a:cubicBezTo>
                      <a:cubicBezTo>
                        <a:pt x="4358" y="6013"/>
                        <a:pt x="4441" y="5942"/>
                        <a:pt x="4441" y="5858"/>
                      </a:cubicBezTo>
                      <a:lnTo>
                        <a:pt x="4441" y="4668"/>
                      </a:lnTo>
                      <a:cubicBezTo>
                        <a:pt x="4453" y="4382"/>
                        <a:pt x="4274" y="4108"/>
                        <a:pt x="4024" y="4025"/>
                      </a:cubicBezTo>
                      <a:lnTo>
                        <a:pt x="3203" y="3703"/>
                      </a:lnTo>
                      <a:cubicBezTo>
                        <a:pt x="3131" y="3680"/>
                        <a:pt x="3084" y="3620"/>
                        <a:pt x="3084" y="3537"/>
                      </a:cubicBezTo>
                      <a:lnTo>
                        <a:pt x="3084" y="3108"/>
                      </a:lnTo>
                      <a:cubicBezTo>
                        <a:pt x="3120" y="3084"/>
                        <a:pt x="3155" y="3060"/>
                        <a:pt x="3191" y="3025"/>
                      </a:cubicBezTo>
                      <a:cubicBezTo>
                        <a:pt x="3453" y="2775"/>
                        <a:pt x="3608" y="2418"/>
                        <a:pt x="3608" y="2037"/>
                      </a:cubicBezTo>
                      <a:lnTo>
                        <a:pt x="3608" y="1727"/>
                      </a:lnTo>
                      <a:lnTo>
                        <a:pt x="3655" y="1644"/>
                      </a:lnTo>
                      <a:cubicBezTo>
                        <a:pt x="3739" y="1477"/>
                        <a:pt x="3774" y="1298"/>
                        <a:pt x="3774" y="1108"/>
                      </a:cubicBezTo>
                      <a:lnTo>
                        <a:pt x="3774" y="167"/>
                      </a:lnTo>
                      <a:cubicBezTo>
                        <a:pt x="3774" y="84"/>
                        <a:pt x="3691" y="1"/>
                        <a:pt x="360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89;p82">
                  <a:extLst>
                    <a:ext uri="{FF2B5EF4-FFF2-40B4-BE49-F238E27FC236}">
                      <a16:creationId xmlns:a16="http://schemas.microsoft.com/office/drawing/2014/main" id="{24F0AB03-D138-F3A7-064C-315D603FF6B4}"/>
                    </a:ext>
                  </a:extLst>
                </p:cNvPr>
                <p:cNvSpPr/>
                <p:nvPr/>
              </p:nvSpPr>
              <p:spPr>
                <a:xfrm>
                  <a:off x="3330313" y="2288463"/>
                  <a:ext cx="10248" cy="37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1192" extrusionOk="0">
                      <a:moveTo>
                        <a:pt x="167" y="1"/>
                      </a:moveTo>
                      <a:cubicBezTo>
                        <a:pt x="72" y="1"/>
                        <a:pt x="0" y="84"/>
                        <a:pt x="0" y="167"/>
                      </a:cubicBezTo>
                      <a:lnTo>
                        <a:pt x="0" y="1036"/>
                      </a:lnTo>
                      <a:cubicBezTo>
                        <a:pt x="0" y="1120"/>
                        <a:pt x="72" y="1191"/>
                        <a:pt x="167" y="1191"/>
                      </a:cubicBezTo>
                      <a:cubicBezTo>
                        <a:pt x="250" y="1191"/>
                        <a:pt x="322" y="1120"/>
                        <a:pt x="322" y="1036"/>
                      </a:cubicBezTo>
                      <a:lnTo>
                        <a:pt x="322" y="167"/>
                      </a:lnTo>
                      <a:cubicBezTo>
                        <a:pt x="310" y="84"/>
                        <a:pt x="250" y="1"/>
                        <a:pt x="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90;p82">
                  <a:extLst>
                    <a:ext uri="{FF2B5EF4-FFF2-40B4-BE49-F238E27FC236}">
                      <a16:creationId xmlns:a16="http://schemas.microsoft.com/office/drawing/2014/main" id="{0973F247-49AC-F848-D833-5FF0A0FB77C0}"/>
                    </a:ext>
                  </a:extLst>
                </p:cNvPr>
                <p:cNvSpPr/>
                <p:nvPr/>
              </p:nvSpPr>
              <p:spPr>
                <a:xfrm>
                  <a:off x="3406859" y="2288463"/>
                  <a:ext cx="10630" cy="37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1192" extrusionOk="0">
                      <a:moveTo>
                        <a:pt x="167" y="1"/>
                      </a:moveTo>
                      <a:cubicBezTo>
                        <a:pt x="84" y="1"/>
                        <a:pt x="0" y="84"/>
                        <a:pt x="0" y="167"/>
                      </a:cubicBezTo>
                      <a:lnTo>
                        <a:pt x="0" y="1036"/>
                      </a:lnTo>
                      <a:cubicBezTo>
                        <a:pt x="0" y="1120"/>
                        <a:pt x="84" y="1191"/>
                        <a:pt x="167" y="1191"/>
                      </a:cubicBezTo>
                      <a:cubicBezTo>
                        <a:pt x="262" y="1191"/>
                        <a:pt x="334" y="1120"/>
                        <a:pt x="334" y="1036"/>
                      </a:cubicBezTo>
                      <a:lnTo>
                        <a:pt x="334" y="167"/>
                      </a:lnTo>
                      <a:cubicBezTo>
                        <a:pt x="322" y="84"/>
                        <a:pt x="262" y="1"/>
                        <a:pt x="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91;p82">
                  <a:extLst>
                    <a:ext uri="{FF2B5EF4-FFF2-40B4-BE49-F238E27FC236}">
                      <a16:creationId xmlns:a16="http://schemas.microsoft.com/office/drawing/2014/main" id="{4C342C4C-505B-07FC-CA59-B49B17640677}"/>
                    </a:ext>
                  </a:extLst>
                </p:cNvPr>
                <p:cNvSpPr/>
                <p:nvPr/>
              </p:nvSpPr>
              <p:spPr>
                <a:xfrm>
                  <a:off x="3149183" y="1976585"/>
                  <a:ext cx="219419" cy="18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4" h="5752" extrusionOk="0">
                      <a:moveTo>
                        <a:pt x="2369" y="4108"/>
                      </a:moveTo>
                      <a:lnTo>
                        <a:pt x="2286" y="4466"/>
                      </a:lnTo>
                      <a:lnTo>
                        <a:pt x="2060" y="4466"/>
                      </a:lnTo>
                      <a:cubicBezTo>
                        <a:pt x="1869" y="4466"/>
                        <a:pt x="1703" y="4299"/>
                        <a:pt x="1703" y="4108"/>
                      </a:cubicBezTo>
                      <a:close/>
                      <a:moveTo>
                        <a:pt x="5513" y="310"/>
                      </a:moveTo>
                      <a:cubicBezTo>
                        <a:pt x="5703" y="310"/>
                        <a:pt x="5870" y="477"/>
                        <a:pt x="5870" y="667"/>
                      </a:cubicBezTo>
                      <a:lnTo>
                        <a:pt x="5870" y="3418"/>
                      </a:lnTo>
                      <a:cubicBezTo>
                        <a:pt x="5870" y="3608"/>
                        <a:pt x="5703" y="3775"/>
                        <a:pt x="5513" y="3775"/>
                      </a:cubicBezTo>
                      <a:lnTo>
                        <a:pt x="4132" y="3775"/>
                      </a:lnTo>
                      <a:cubicBezTo>
                        <a:pt x="4096" y="3775"/>
                        <a:pt x="4048" y="3787"/>
                        <a:pt x="4036" y="3811"/>
                      </a:cubicBezTo>
                      <a:lnTo>
                        <a:pt x="2500" y="4918"/>
                      </a:lnTo>
                      <a:lnTo>
                        <a:pt x="2739" y="3966"/>
                      </a:lnTo>
                      <a:cubicBezTo>
                        <a:pt x="2762" y="3930"/>
                        <a:pt x="2739" y="3870"/>
                        <a:pt x="2715" y="3835"/>
                      </a:cubicBezTo>
                      <a:cubicBezTo>
                        <a:pt x="2679" y="3787"/>
                        <a:pt x="2643" y="3775"/>
                        <a:pt x="2584" y="3775"/>
                      </a:cubicBezTo>
                      <a:lnTo>
                        <a:pt x="691" y="3775"/>
                      </a:lnTo>
                      <a:cubicBezTo>
                        <a:pt x="500" y="3775"/>
                        <a:pt x="333" y="3608"/>
                        <a:pt x="333" y="3418"/>
                      </a:cubicBezTo>
                      <a:lnTo>
                        <a:pt x="333" y="667"/>
                      </a:lnTo>
                      <a:cubicBezTo>
                        <a:pt x="333" y="477"/>
                        <a:pt x="500" y="310"/>
                        <a:pt x="691" y="310"/>
                      </a:cubicBezTo>
                      <a:close/>
                      <a:moveTo>
                        <a:pt x="6215" y="989"/>
                      </a:moveTo>
                      <a:cubicBezTo>
                        <a:pt x="6406" y="989"/>
                        <a:pt x="6572" y="1156"/>
                        <a:pt x="6572" y="1346"/>
                      </a:cubicBezTo>
                      <a:lnTo>
                        <a:pt x="6572" y="4108"/>
                      </a:lnTo>
                      <a:lnTo>
                        <a:pt x="6549" y="4108"/>
                      </a:lnTo>
                      <a:cubicBezTo>
                        <a:pt x="6549" y="4299"/>
                        <a:pt x="6394" y="4466"/>
                        <a:pt x="6191" y="4466"/>
                      </a:cubicBezTo>
                      <a:lnTo>
                        <a:pt x="4810" y="4466"/>
                      </a:lnTo>
                      <a:cubicBezTo>
                        <a:pt x="4763" y="4466"/>
                        <a:pt x="4727" y="4477"/>
                        <a:pt x="4691" y="4513"/>
                      </a:cubicBezTo>
                      <a:cubicBezTo>
                        <a:pt x="4667" y="4549"/>
                        <a:pt x="4644" y="4608"/>
                        <a:pt x="4667" y="4656"/>
                      </a:cubicBezTo>
                      <a:lnTo>
                        <a:pt x="4763" y="5323"/>
                      </a:lnTo>
                      <a:lnTo>
                        <a:pt x="3596" y="4537"/>
                      </a:lnTo>
                      <a:lnTo>
                        <a:pt x="4191" y="4096"/>
                      </a:lnTo>
                      <a:lnTo>
                        <a:pt x="5513" y="4096"/>
                      </a:lnTo>
                      <a:cubicBezTo>
                        <a:pt x="5882" y="4096"/>
                        <a:pt x="6191" y="3799"/>
                        <a:pt x="6191" y="3418"/>
                      </a:cubicBezTo>
                      <a:lnTo>
                        <a:pt x="6191" y="989"/>
                      </a:lnTo>
                      <a:close/>
                      <a:moveTo>
                        <a:pt x="691" y="1"/>
                      </a:moveTo>
                      <a:cubicBezTo>
                        <a:pt x="322" y="1"/>
                        <a:pt x="0" y="298"/>
                        <a:pt x="0" y="679"/>
                      </a:cubicBezTo>
                      <a:lnTo>
                        <a:pt x="0" y="3430"/>
                      </a:lnTo>
                      <a:cubicBezTo>
                        <a:pt x="0" y="3811"/>
                        <a:pt x="298" y="4120"/>
                        <a:pt x="691" y="4120"/>
                      </a:cubicBezTo>
                      <a:lnTo>
                        <a:pt x="1393" y="4120"/>
                      </a:lnTo>
                      <a:lnTo>
                        <a:pt x="1393" y="4132"/>
                      </a:lnTo>
                      <a:cubicBezTo>
                        <a:pt x="1393" y="4501"/>
                        <a:pt x="1691" y="4823"/>
                        <a:pt x="2072" y="4823"/>
                      </a:cubicBezTo>
                      <a:lnTo>
                        <a:pt x="2203" y="4823"/>
                      </a:lnTo>
                      <a:lnTo>
                        <a:pt x="2143" y="5073"/>
                      </a:lnTo>
                      <a:cubicBezTo>
                        <a:pt x="2119" y="5180"/>
                        <a:pt x="2167" y="5275"/>
                        <a:pt x="2250" y="5335"/>
                      </a:cubicBezTo>
                      <a:cubicBezTo>
                        <a:pt x="2298" y="5370"/>
                        <a:pt x="2346" y="5382"/>
                        <a:pt x="2381" y="5382"/>
                      </a:cubicBezTo>
                      <a:cubicBezTo>
                        <a:pt x="2429" y="5382"/>
                        <a:pt x="2489" y="5370"/>
                        <a:pt x="2536" y="5335"/>
                      </a:cubicBezTo>
                      <a:lnTo>
                        <a:pt x="3251" y="4823"/>
                      </a:lnTo>
                      <a:lnTo>
                        <a:pt x="3417" y="4823"/>
                      </a:lnTo>
                      <a:lnTo>
                        <a:pt x="4751" y="5716"/>
                      </a:lnTo>
                      <a:cubicBezTo>
                        <a:pt x="4798" y="5740"/>
                        <a:pt x="4846" y="5751"/>
                        <a:pt x="4882" y="5751"/>
                      </a:cubicBezTo>
                      <a:cubicBezTo>
                        <a:pt x="4929" y="5751"/>
                        <a:pt x="4977" y="5740"/>
                        <a:pt x="5025" y="5716"/>
                      </a:cubicBezTo>
                      <a:cubicBezTo>
                        <a:pt x="5108" y="5656"/>
                        <a:pt x="5144" y="5561"/>
                        <a:pt x="5120" y="5454"/>
                      </a:cubicBezTo>
                      <a:lnTo>
                        <a:pt x="5025" y="4799"/>
                      </a:lnTo>
                      <a:lnTo>
                        <a:pt x="6215" y="4799"/>
                      </a:lnTo>
                      <a:cubicBezTo>
                        <a:pt x="6584" y="4799"/>
                        <a:pt x="6894" y="4501"/>
                        <a:pt x="6894" y="4120"/>
                      </a:cubicBezTo>
                      <a:lnTo>
                        <a:pt x="6894" y="1370"/>
                      </a:lnTo>
                      <a:cubicBezTo>
                        <a:pt x="6870" y="977"/>
                        <a:pt x="6572" y="679"/>
                        <a:pt x="6191" y="679"/>
                      </a:cubicBezTo>
                      <a:cubicBezTo>
                        <a:pt x="6179" y="298"/>
                        <a:pt x="5882" y="1"/>
                        <a:pt x="55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92;p82">
                  <a:extLst>
                    <a:ext uri="{FF2B5EF4-FFF2-40B4-BE49-F238E27FC236}">
                      <a16:creationId xmlns:a16="http://schemas.microsoft.com/office/drawing/2014/main" id="{1BF47CBC-0144-96E1-AB82-EECBFC969B30}"/>
                    </a:ext>
                  </a:extLst>
                </p:cNvPr>
                <p:cNvSpPr/>
                <p:nvPr/>
              </p:nvSpPr>
              <p:spPr>
                <a:xfrm>
                  <a:off x="3187822" y="2009177"/>
                  <a:ext cx="26926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323" extrusionOk="0">
                      <a:moveTo>
                        <a:pt x="155" y="1"/>
                      </a:moveTo>
                      <a:cubicBezTo>
                        <a:pt x="72" y="1"/>
                        <a:pt x="1" y="72"/>
                        <a:pt x="1" y="167"/>
                      </a:cubicBezTo>
                      <a:cubicBezTo>
                        <a:pt x="1" y="251"/>
                        <a:pt x="72" y="322"/>
                        <a:pt x="155" y="322"/>
                      </a:cubicBezTo>
                      <a:lnTo>
                        <a:pt x="679" y="322"/>
                      </a:lnTo>
                      <a:cubicBezTo>
                        <a:pt x="774" y="322"/>
                        <a:pt x="846" y="251"/>
                        <a:pt x="846" y="167"/>
                      </a:cubicBezTo>
                      <a:cubicBezTo>
                        <a:pt x="846" y="72"/>
                        <a:pt x="774" y="1"/>
                        <a:pt x="6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93;p82">
                  <a:extLst>
                    <a:ext uri="{FF2B5EF4-FFF2-40B4-BE49-F238E27FC236}">
                      <a16:creationId xmlns:a16="http://schemas.microsoft.com/office/drawing/2014/main" id="{886B360B-91BA-C10A-178B-08C988EE46D8}"/>
                    </a:ext>
                  </a:extLst>
                </p:cNvPr>
                <p:cNvSpPr/>
                <p:nvPr/>
              </p:nvSpPr>
              <p:spPr>
                <a:xfrm>
                  <a:off x="3226110" y="2009177"/>
                  <a:ext cx="81478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323" extrusionOk="0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7"/>
                      </a:cubicBezTo>
                      <a:cubicBezTo>
                        <a:pt x="0" y="251"/>
                        <a:pt x="72" y="322"/>
                        <a:pt x="167" y="322"/>
                      </a:cubicBezTo>
                      <a:lnTo>
                        <a:pt x="2393" y="322"/>
                      </a:lnTo>
                      <a:cubicBezTo>
                        <a:pt x="2488" y="322"/>
                        <a:pt x="2560" y="251"/>
                        <a:pt x="2560" y="167"/>
                      </a:cubicBezTo>
                      <a:cubicBezTo>
                        <a:pt x="2560" y="72"/>
                        <a:pt x="2488" y="1"/>
                        <a:pt x="239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94;p82">
                  <a:extLst>
                    <a:ext uri="{FF2B5EF4-FFF2-40B4-BE49-F238E27FC236}">
                      <a16:creationId xmlns:a16="http://schemas.microsoft.com/office/drawing/2014/main" id="{77155709-C64C-0CCC-9C13-C9354F4C734A}"/>
                    </a:ext>
                  </a:extLst>
                </p:cNvPr>
                <p:cNvSpPr/>
                <p:nvPr/>
              </p:nvSpPr>
              <p:spPr>
                <a:xfrm>
                  <a:off x="3187822" y="2036453"/>
                  <a:ext cx="119767" cy="10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335" extrusionOk="0">
                      <a:moveTo>
                        <a:pt x="155" y="1"/>
                      </a:moveTo>
                      <a:cubicBezTo>
                        <a:pt x="72" y="1"/>
                        <a:pt x="1" y="84"/>
                        <a:pt x="1" y="168"/>
                      </a:cubicBezTo>
                      <a:cubicBezTo>
                        <a:pt x="1" y="263"/>
                        <a:pt x="72" y="334"/>
                        <a:pt x="155" y="334"/>
                      </a:cubicBezTo>
                      <a:lnTo>
                        <a:pt x="3596" y="334"/>
                      </a:lnTo>
                      <a:cubicBezTo>
                        <a:pt x="3691" y="334"/>
                        <a:pt x="3763" y="263"/>
                        <a:pt x="3763" y="168"/>
                      </a:cubicBezTo>
                      <a:cubicBezTo>
                        <a:pt x="3763" y="84"/>
                        <a:pt x="3691" y="1"/>
                        <a:pt x="359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95;p82">
                  <a:extLst>
                    <a:ext uri="{FF2B5EF4-FFF2-40B4-BE49-F238E27FC236}">
                      <a16:creationId xmlns:a16="http://schemas.microsoft.com/office/drawing/2014/main" id="{91775316-7E28-F3E8-10D0-58729C994E0E}"/>
                    </a:ext>
                  </a:extLst>
                </p:cNvPr>
                <p:cNvSpPr/>
                <p:nvPr/>
              </p:nvSpPr>
              <p:spPr>
                <a:xfrm>
                  <a:off x="3187822" y="2064143"/>
                  <a:ext cx="81510" cy="1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322" extrusionOk="0">
                      <a:moveTo>
                        <a:pt x="155" y="0"/>
                      </a:moveTo>
                      <a:cubicBezTo>
                        <a:pt x="72" y="0"/>
                        <a:pt x="1" y="72"/>
                        <a:pt x="1" y="167"/>
                      </a:cubicBezTo>
                      <a:cubicBezTo>
                        <a:pt x="1" y="250"/>
                        <a:pt x="72" y="322"/>
                        <a:pt x="155" y="322"/>
                      </a:cubicBezTo>
                      <a:lnTo>
                        <a:pt x="2394" y="322"/>
                      </a:lnTo>
                      <a:cubicBezTo>
                        <a:pt x="2477" y="322"/>
                        <a:pt x="2560" y="250"/>
                        <a:pt x="2560" y="167"/>
                      </a:cubicBezTo>
                      <a:cubicBezTo>
                        <a:pt x="2560" y="72"/>
                        <a:pt x="2477" y="0"/>
                        <a:pt x="23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0996;p82">
                  <a:extLst>
                    <a:ext uri="{FF2B5EF4-FFF2-40B4-BE49-F238E27FC236}">
                      <a16:creationId xmlns:a16="http://schemas.microsoft.com/office/drawing/2014/main" id="{068D3EFC-D1B2-9B0C-7322-261384155747}"/>
                    </a:ext>
                  </a:extLst>
                </p:cNvPr>
                <p:cNvSpPr/>
                <p:nvPr/>
              </p:nvSpPr>
              <p:spPr>
                <a:xfrm>
                  <a:off x="3280663" y="2064143"/>
                  <a:ext cx="26926" cy="1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322" extrusionOk="0">
                      <a:moveTo>
                        <a:pt x="155" y="0"/>
                      </a:moveTo>
                      <a:cubicBezTo>
                        <a:pt x="72" y="0"/>
                        <a:pt x="1" y="72"/>
                        <a:pt x="1" y="167"/>
                      </a:cubicBezTo>
                      <a:cubicBezTo>
                        <a:pt x="1" y="250"/>
                        <a:pt x="72" y="322"/>
                        <a:pt x="155" y="322"/>
                      </a:cubicBezTo>
                      <a:lnTo>
                        <a:pt x="679" y="322"/>
                      </a:lnTo>
                      <a:cubicBezTo>
                        <a:pt x="774" y="322"/>
                        <a:pt x="846" y="250"/>
                        <a:pt x="846" y="167"/>
                      </a:cubicBezTo>
                      <a:cubicBezTo>
                        <a:pt x="846" y="72"/>
                        <a:pt x="774" y="0"/>
                        <a:pt x="6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9C3D40-8246-ADAE-7D1B-7E6CEC067AAF}"/>
              </a:ext>
            </a:extLst>
          </p:cNvPr>
          <p:cNvGrpSpPr/>
          <p:nvPr/>
        </p:nvGrpSpPr>
        <p:grpSpPr>
          <a:xfrm>
            <a:off x="1002493" y="1777042"/>
            <a:ext cx="3220132" cy="2479177"/>
            <a:chOff x="1002493" y="1777042"/>
            <a:chExt cx="3220132" cy="2479177"/>
          </a:xfrm>
        </p:grpSpPr>
        <p:sp>
          <p:nvSpPr>
            <p:cNvPr id="7" name="Google Shape;865;p41">
              <a:extLst>
                <a:ext uri="{FF2B5EF4-FFF2-40B4-BE49-F238E27FC236}">
                  <a16:creationId xmlns:a16="http://schemas.microsoft.com/office/drawing/2014/main" id="{61EA6BC8-305F-D77A-84DE-EA642C7860C1}"/>
                </a:ext>
              </a:extLst>
            </p:cNvPr>
            <p:cNvSpPr txBox="1">
              <a:spLocks/>
            </p:cNvSpPr>
            <p:nvPr/>
          </p:nvSpPr>
          <p:spPr>
            <a:xfrm>
              <a:off x="1002493" y="3808619"/>
              <a:ext cx="3220132" cy="4476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CA" sz="2400" dirty="0">
                  <a:solidFill>
                    <a:schemeClr val="tx1"/>
                  </a:solidFill>
                </a:rPr>
                <a:t>POLITIQUE | POLICY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4098775-9D5D-9F81-ABB7-1268E9BEE089}"/>
                </a:ext>
              </a:extLst>
            </p:cNvPr>
            <p:cNvGrpSpPr/>
            <p:nvPr/>
          </p:nvGrpSpPr>
          <p:grpSpPr>
            <a:xfrm>
              <a:off x="1682151" y="1777042"/>
              <a:ext cx="1880051" cy="1750203"/>
              <a:chOff x="2743202" y="2708245"/>
              <a:chExt cx="819000" cy="819000"/>
            </a:xfrm>
          </p:grpSpPr>
          <p:sp>
            <p:nvSpPr>
              <p:cNvPr id="66" name="Google Shape;867;p41">
                <a:extLst>
                  <a:ext uri="{FF2B5EF4-FFF2-40B4-BE49-F238E27FC236}">
                    <a16:creationId xmlns:a16="http://schemas.microsoft.com/office/drawing/2014/main" id="{23F86A10-0C1A-853A-16C5-D4FD0CBDCF21}"/>
                  </a:ext>
                </a:extLst>
              </p:cNvPr>
              <p:cNvSpPr/>
              <p:nvPr/>
            </p:nvSpPr>
            <p:spPr>
              <a:xfrm>
                <a:off x="2743202" y="2708245"/>
                <a:ext cx="819000" cy="819000"/>
              </a:xfrm>
              <a:prstGeom prst="ellipse">
                <a:avLst/>
              </a:prstGeom>
              <a:solidFill>
                <a:srgbClr val="E7D2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missioner"/>
                  <a:ea typeface="Commissioner"/>
                  <a:cs typeface="Commissioner"/>
                  <a:sym typeface="Commissioner"/>
                </a:endParaRPr>
              </a:p>
            </p:txBody>
          </p:sp>
          <p:grpSp>
            <p:nvGrpSpPr>
              <p:cNvPr id="67" name="Google Shape;10730;p81">
                <a:extLst>
                  <a:ext uri="{FF2B5EF4-FFF2-40B4-BE49-F238E27FC236}">
                    <a16:creationId xmlns:a16="http://schemas.microsoft.com/office/drawing/2014/main" id="{8B3447DB-C6E2-7986-8F25-5173DACA755A}"/>
                  </a:ext>
                </a:extLst>
              </p:cNvPr>
              <p:cNvGrpSpPr/>
              <p:nvPr/>
            </p:nvGrpSpPr>
            <p:grpSpPr>
              <a:xfrm>
                <a:off x="2957558" y="2944639"/>
                <a:ext cx="390287" cy="367065"/>
                <a:chOff x="6649231" y="1500021"/>
                <a:chExt cx="390287" cy="367065"/>
              </a:xfrm>
              <a:solidFill>
                <a:schemeClr val="bg1"/>
              </a:solidFill>
            </p:grpSpPr>
            <p:sp>
              <p:nvSpPr>
                <p:cNvPr id="68" name="Google Shape;10731;p81">
                  <a:extLst>
                    <a:ext uri="{FF2B5EF4-FFF2-40B4-BE49-F238E27FC236}">
                      <a16:creationId xmlns:a16="http://schemas.microsoft.com/office/drawing/2014/main" id="{E3BADCE7-7935-D96A-37D5-686A927FF55B}"/>
                    </a:ext>
                  </a:extLst>
                </p:cNvPr>
                <p:cNvSpPr/>
                <p:nvPr/>
              </p:nvSpPr>
              <p:spPr>
                <a:xfrm>
                  <a:off x="6649231" y="1500021"/>
                  <a:ext cx="390287" cy="36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2" h="11523" extrusionOk="0">
                      <a:moveTo>
                        <a:pt x="2393" y="6022"/>
                      </a:moveTo>
                      <a:lnTo>
                        <a:pt x="5775" y="9391"/>
                      </a:lnTo>
                      <a:lnTo>
                        <a:pt x="4691" y="10487"/>
                      </a:lnTo>
                      <a:cubicBezTo>
                        <a:pt x="4221" y="10951"/>
                        <a:pt x="3611" y="11183"/>
                        <a:pt x="3000" y="11183"/>
                      </a:cubicBezTo>
                      <a:cubicBezTo>
                        <a:pt x="2390" y="11183"/>
                        <a:pt x="1780" y="10951"/>
                        <a:pt x="1310" y="10487"/>
                      </a:cubicBezTo>
                      <a:cubicBezTo>
                        <a:pt x="369" y="9546"/>
                        <a:pt x="369" y="8046"/>
                        <a:pt x="1310" y="7105"/>
                      </a:cubicBezTo>
                      <a:lnTo>
                        <a:pt x="2393" y="6022"/>
                      </a:lnTo>
                      <a:close/>
                      <a:moveTo>
                        <a:pt x="3000" y="331"/>
                      </a:moveTo>
                      <a:cubicBezTo>
                        <a:pt x="3608" y="331"/>
                        <a:pt x="4203" y="557"/>
                        <a:pt x="4667" y="1021"/>
                      </a:cubicBezTo>
                      <a:lnTo>
                        <a:pt x="10763" y="7105"/>
                      </a:lnTo>
                      <a:cubicBezTo>
                        <a:pt x="11680" y="8046"/>
                        <a:pt x="11680" y="9546"/>
                        <a:pt x="10763" y="10463"/>
                      </a:cubicBezTo>
                      <a:lnTo>
                        <a:pt x="10728" y="10499"/>
                      </a:lnTo>
                      <a:cubicBezTo>
                        <a:pt x="10263" y="10957"/>
                        <a:pt x="9656" y="11186"/>
                        <a:pt x="9050" y="11186"/>
                      </a:cubicBezTo>
                      <a:cubicBezTo>
                        <a:pt x="8445" y="11186"/>
                        <a:pt x="7840" y="10957"/>
                        <a:pt x="7382" y="10499"/>
                      </a:cubicBezTo>
                      <a:lnTo>
                        <a:pt x="1286" y="4415"/>
                      </a:lnTo>
                      <a:cubicBezTo>
                        <a:pt x="369" y="3486"/>
                        <a:pt x="369" y="1986"/>
                        <a:pt x="1286" y="1057"/>
                      </a:cubicBezTo>
                      <a:cubicBezTo>
                        <a:pt x="1310" y="1045"/>
                        <a:pt x="1929" y="331"/>
                        <a:pt x="3000" y="331"/>
                      </a:cubicBezTo>
                      <a:close/>
                      <a:moveTo>
                        <a:pt x="2999" y="0"/>
                      </a:moveTo>
                      <a:cubicBezTo>
                        <a:pt x="2307" y="0"/>
                        <a:pt x="1613" y="265"/>
                        <a:pt x="1084" y="795"/>
                      </a:cubicBezTo>
                      <a:lnTo>
                        <a:pt x="1060" y="819"/>
                      </a:lnTo>
                      <a:cubicBezTo>
                        <a:pt x="0" y="1879"/>
                        <a:pt x="0" y="3593"/>
                        <a:pt x="1060" y="4641"/>
                      </a:cubicBezTo>
                      <a:lnTo>
                        <a:pt x="2167" y="5760"/>
                      </a:lnTo>
                      <a:lnTo>
                        <a:pt x="1084" y="6855"/>
                      </a:lnTo>
                      <a:cubicBezTo>
                        <a:pt x="24" y="7903"/>
                        <a:pt x="24" y="9653"/>
                        <a:pt x="1084" y="10701"/>
                      </a:cubicBezTo>
                      <a:cubicBezTo>
                        <a:pt x="1613" y="11231"/>
                        <a:pt x="2313" y="11496"/>
                        <a:pt x="3012" y="11496"/>
                      </a:cubicBezTo>
                      <a:cubicBezTo>
                        <a:pt x="3712" y="11496"/>
                        <a:pt x="4411" y="11231"/>
                        <a:pt x="4941" y="10701"/>
                      </a:cubicBezTo>
                      <a:lnTo>
                        <a:pt x="6025" y="9618"/>
                      </a:lnTo>
                      <a:lnTo>
                        <a:pt x="7144" y="10737"/>
                      </a:lnTo>
                      <a:cubicBezTo>
                        <a:pt x="7674" y="11261"/>
                        <a:pt x="8364" y="11523"/>
                        <a:pt x="9055" y="11523"/>
                      </a:cubicBezTo>
                      <a:cubicBezTo>
                        <a:pt x="9745" y="11523"/>
                        <a:pt x="10436" y="11261"/>
                        <a:pt x="10966" y="10737"/>
                      </a:cubicBezTo>
                      <a:lnTo>
                        <a:pt x="11001" y="10701"/>
                      </a:lnTo>
                      <a:cubicBezTo>
                        <a:pt x="12037" y="9653"/>
                        <a:pt x="12037" y="7939"/>
                        <a:pt x="11001" y="6879"/>
                      </a:cubicBezTo>
                      <a:lnTo>
                        <a:pt x="6263" y="2141"/>
                      </a:lnTo>
                      <a:lnTo>
                        <a:pt x="7370" y="1045"/>
                      </a:lnTo>
                      <a:cubicBezTo>
                        <a:pt x="7811" y="593"/>
                        <a:pt x="8418" y="343"/>
                        <a:pt x="9049" y="343"/>
                      </a:cubicBezTo>
                      <a:cubicBezTo>
                        <a:pt x="11156" y="343"/>
                        <a:pt x="12252" y="2914"/>
                        <a:pt x="10728" y="4427"/>
                      </a:cubicBezTo>
                      <a:lnTo>
                        <a:pt x="9989" y="5165"/>
                      </a:lnTo>
                      <a:cubicBezTo>
                        <a:pt x="9882" y="5272"/>
                        <a:pt x="9954" y="5451"/>
                        <a:pt x="10108" y="5451"/>
                      </a:cubicBezTo>
                      <a:cubicBezTo>
                        <a:pt x="10228" y="5451"/>
                        <a:pt x="10204" y="5391"/>
                        <a:pt x="10966" y="4641"/>
                      </a:cubicBezTo>
                      <a:cubicBezTo>
                        <a:pt x="11490" y="4129"/>
                        <a:pt x="11775" y="3450"/>
                        <a:pt x="11775" y="2724"/>
                      </a:cubicBezTo>
                      <a:cubicBezTo>
                        <a:pt x="11775" y="1224"/>
                        <a:pt x="10549" y="9"/>
                        <a:pt x="9049" y="9"/>
                      </a:cubicBezTo>
                      <a:cubicBezTo>
                        <a:pt x="8323" y="9"/>
                        <a:pt x="7632" y="283"/>
                        <a:pt x="7132" y="807"/>
                      </a:cubicBezTo>
                      <a:lnTo>
                        <a:pt x="6025" y="1914"/>
                      </a:lnTo>
                      <a:lnTo>
                        <a:pt x="4905" y="795"/>
                      </a:lnTo>
                      <a:cubicBezTo>
                        <a:pt x="4382" y="265"/>
                        <a:pt x="3691" y="0"/>
                        <a:pt x="29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0732;p81">
                  <a:extLst>
                    <a:ext uri="{FF2B5EF4-FFF2-40B4-BE49-F238E27FC236}">
                      <a16:creationId xmlns:a16="http://schemas.microsoft.com/office/drawing/2014/main" id="{DBEEAB30-23E4-BBF9-AE10-DE3C6D4BA92C}"/>
                    </a:ext>
                  </a:extLst>
                </p:cNvPr>
                <p:cNvSpPr/>
                <p:nvPr/>
              </p:nvSpPr>
              <p:spPr>
                <a:xfrm>
                  <a:off x="6759194" y="1602435"/>
                  <a:ext cx="161983" cy="161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5" h="5067" extrusionOk="0">
                      <a:moveTo>
                        <a:pt x="2192" y="0"/>
                      </a:moveTo>
                      <a:cubicBezTo>
                        <a:pt x="2147" y="0"/>
                        <a:pt x="2102" y="15"/>
                        <a:pt x="2073" y="45"/>
                      </a:cubicBezTo>
                      <a:lnTo>
                        <a:pt x="60" y="2057"/>
                      </a:lnTo>
                      <a:cubicBezTo>
                        <a:pt x="1" y="2116"/>
                        <a:pt x="1" y="2236"/>
                        <a:pt x="60" y="2295"/>
                      </a:cubicBezTo>
                      <a:lnTo>
                        <a:pt x="501" y="2747"/>
                      </a:lnTo>
                      <a:cubicBezTo>
                        <a:pt x="531" y="2771"/>
                        <a:pt x="575" y="2783"/>
                        <a:pt x="620" y="2783"/>
                      </a:cubicBezTo>
                      <a:cubicBezTo>
                        <a:pt x="665" y="2783"/>
                        <a:pt x="709" y="2771"/>
                        <a:pt x="739" y="2747"/>
                      </a:cubicBezTo>
                      <a:cubicBezTo>
                        <a:pt x="799" y="2688"/>
                        <a:pt x="799" y="2569"/>
                        <a:pt x="739" y="2497"/>
                      </a:cubicBezTo>
                      <a:lnTo>
                        <a:pt x="418" y="2176"/>
                      </a:lnTo>
                      <a:lnTo>
                        <a:pt x="2192" y="402"/>
                      </a:lnTo>
                      <a:lnTo>
                        <a:pt x="4668" y="2890"/>
                      </a:lnTo>
                      <a:lnTo>
                        <a:pt x="2906" y="4664"/>
                      </a:lnTo>
                      <a:lnTo>
                        <a:pt x="1322" y="3081"/>
                      </a:lnTo>
                      <a:cubicBezTo>
                        <a:pt x="1293" y="3051"/>
                        <a:pt x="1248" y="3036"/>
                        <a:pt x="1203" y="3036"/>
                      </a:cubicBezTo>
                      <a:cubicBezTo>
                        <a:pt x="1159" y="3036"/>
                        <a:pt x="1114" y="3051"/>
                        <a:pt x="1084" y="3081"/>
                      </a:cubicBezTo>
                      <a:cubicBezTo>
                        <a:pt x="1025" y="3140"/>
                        <a:pt x="1025" y="3259"/>
                        <a:pt x="1084" y="3319"/>
                      </a:cubicBezTo>
                      <a:lnTo>
                        <a:pt x="2787" y="5022"/>
                      </a:lnTo>
                      <a:cubicBezTo>
                        <a:pt x="2817" y="5051"/>
                        <a:pt x="2861" y="5066"/>
                        <a:pt x="2906" y="5066"/>
                      </a:cubicBezTo>
                      <a:cubicBezTo>
                        <a:pt x="2951" y="5066"/>
                        <a:pt x="2995" y="5051"/>
                        <a:pt x="3025" y="5022"/>
                      </a:cubicBezTo>
                      <a:lnTo>
                        <a:pt x="5025" y="3009"/>
                      </a:lnTo>
                      <a:cubicBezTo>
                        <a:pt x="5085" y="2938"/>
                        <a:pt x="5085" y="2831"/>
                        <a:pt x="5025" y="2771"/>
                      </a:cubicBezTo>
                      <a:lnTo>
                        <a:pt x="2311" y="45"/>
                      </a:lnTo>
                      <a:cubicBezTo>
                        <a:pt x="2281" y="15"/>
                        <a:pt x="2236" y="0"/>
                        <a:pt x="21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0733;p81">
                  <a:extLst>
                    <a:ext uri="{FF2B5EF4-FFF2-40B4-BE49-F238E27FC236}">
                      <a16:creationId xmlns:a16="http://schemas.microsoft.com/office/drawing/2014/main" id="{54060FB3-43B7-C149-C196-9C0F096BD8AC}"/>
                    </a:ext>
                  </a:extLst>
                </p:cNvPr>
                <p:cNvSpPr/>
                <p:nvPr/>
              </p:nvSpPr>
              <p:spPr>
                <a:xfrm>
                  <a:off x="6718229" y="1625179"/>
                  <a:ext cx="15227" cy="1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47" extrusionOk="0">
                      <a:moveTo>
                        <a:pt x="180" y="0"/>
                      </a:moveTo>
                      <a:cubicBezTo>
                        <a:pt x="135" y="0"/>
                        <a:pt x="90" y="15"/>
                        <a:pt x="61" y="45"/>
                      </a:cubicBezTo>
                      <a:cubicBezTo>
                        <a:pt x="1" y="105"/>
                        <a:pt x="1" y="224"/>
                        <a:pt x="61" y="283"/>
                      </a:cubicBezTo>
                      <a:lnTo>
                        <a:pt x="180" y="402"/>
                      </a:lnTo>
                      <a:cubicBezTo>
                        <a:pt x="209" y="432"/>
                        <a:pt x="254" y="447"/>
                        <a:pt x="299" y="447"/>
                      </a:cubicBezTo>
                      <a:cubicBezTo>
                        <a:pt x="343" y="447"/>
                        <a:pt x="388" y="432"/>
                        <a:pt x="418" y="402"/>
                      </a:cubicBezTo>
                      <a:cubicBezTo>
                        <a:pt x="477" y="343"/>
                        <a:pt x="477" y="224"/>
                        <a:pt x="418" y="164"/>
                      </a:cubicBezTo>
                      <a:lnTo>
                        <a:pt x="299" y="45"/>
                      </a:lnTo>
                      <a:cubicBezTo>
                        <a:pt x="269" y="15"/>
                        <a:pt x="224" y="0"/>
                        <a:pt x="1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0734;p81">
                  <a:extLst>
                    <a:ext uri="{FF2B5EF4-FFF2-40B4-BE49-F238E27FC236}">
                      <a16:creationId xmlns:a16="http://schemas.microsoft.com/office/drawing/2014/main" id="{568A73A6-F712-3D70-8929-3AADFEEE2D30}"/>
                    </a:ext>
                  </a:extLst>
                </p:cNvPr>
                <p:cNvSpPr/>
                <p:nvPr/>
              </p:nvSpPr>
              <p:spPr>
                <a:xfrm>
                  <a:off x="6712176" y="1588005"/>
                  <a:ext cx="16533" cy="14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" h="441" extrusionOk="0">
                      <a:moveTo>
                        <a:pt x="179" y="1"/>
                      </a:moveTo>
                      <a:cubicBezTo>
                        <a:pt x="134" y="1"/>
                        <a:pt x="90" y="16"/>
                        <a:pt x="60" y="45"/>
                      </a:cubicBezTo>
                      <a:cubicBezTo>
                        <a:pt x="0" y="93"/>
                        <a:pt x="0" y="224"/>
                        <a:pt x="60" y="283"/>
                      </a:cubicBezTo>
                      <a:cubicBezTo>
                        <a:pt x="155" y="355"/>
                        <a:pt x="191" y="438"/>
                        <a:pt x="298" y="438"/>
                      </a:cubicBezTo>
                      <a:cubicBezTo>
                        <a:pt x="307" y="440"/>
                        <a:pt x="315" y="440"/>
                        <a:pt x="323" y="440"/>
                      </a:cubicBezTo>
                      <a:cubicBezTo>
                        <a:pt x="460" y="440"/>
                        <a:pt x="518" y="254"/>
                        <a:pt x="417" y="164"/>
                      </a:cubicBezTo>
                      <a:lnTo>
                        <a:pt x="298" y="45"/>
                      </a:lnTo>
                      <a:cubicBezTo>
                        <a:pt x="268" y="16"/>
                        <a:pt x="224" y="1"/>
                        <a:pt x="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0735;p81">
                  <a:extLst>
                    <a:ext uri="{FF2B5EF4-FFF2-40B4-BE49-F238E27FC236}">
                      <a16:creationId xmlns:a16="http://schemas.microsoft.com/office/drawing/2014/main" id="{5642D921-F334-A46B-1A76-F1E85AB2FE5B}"/>
                    </a:ext>
                  </a:extLst>
                </p:cNvPr>
                <p:cNvSpPr/>
                <p:nvPr/>
              </p:nvSpPr>
              <p:spPr>
                <a:xfrm>
                  <a:off x="6744796" y="1555003"/>
                  <a:ext cx="16628" cy="14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451" extrusionOk="0">
                      <a:moveTo>
                        <a:pt x="179" y="1"/>
                      </a:moveTo>
                      <a:cubicBezTo>
                        <a:pt x="134" y="1"/>
                        <a:pt x="90" y="16"/>
                        <a:pt x="60" y="45"/>
                      </a:cubicBezTo>
                      <a:cubicBezTo>
                        <a:pt x="0" y="105"/>
                        <a:pt x="0" y="224"/>
                        <a:pt x="60" y="284"/>
                      </a:cubicBezTo>
                      <a:cubicBezTo>
                        <a:pt x="155" y="367"/>
                        <a:pt x="203" y="450"/>
                        <a:pt x="298" y="450"/>
                      </a:cubicBezTo>
                      <a:cubicBezTo>
                        <a:pt x="303" y="451"/>
                        <a:pt x="307" y="451"/>
                        <a:pt x="312" y="451"/>
                      </a:cubicBezTo>
                      <a:cubicBezTo>
                        <a:pt x="457" y="451"/>
                        <a:pt x="521" y="268"/>
                        <a:pt x="417" y="165"/>
                      </a:cubicBezTo>
                      <a:lnTo>
                        <a:pt x="298" y="45"/>
                      </a:lnTo>
                      <a:cubicBezTo>
                        <a:pt x="268" y="16"/>
                        <a:pt x="224" y="1"/>
                        <a:pt x="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10736;p81">
                  <a:extLst>
                    <a:ext uri="{FF2B5EF4-FFF2-40B4-BE49-F238E27FC236}">
                      <a16:creationId xmlns:a16="http://schemas.microsoft.com/office/drawing/2014/main" id="{6653D918-B874-0F78-B357-B9A88135EE58}"/>
                    </a:ext>
                  </a:extLst>
                </p:cNvPr>
                <p:cNvSpPr/>
                <p:nvPr/>
              </p:nvSpPr>
              <p:spPr>
                <a:xfrm>
                  <a:off x="6750115" y="1593707"/>
                  <a:ext cx="15577" cy="13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38" extrusionOk="0">
                      <a:moveTo>
                        <a:pt x="179" y="0"/>
                      </a:moveTo>
                      <a:cubicBezTo>
                        <a:pt x="134" y="0"/>
                        <a:pt x="89" y="15"/>
                        <a:pt x="60" y="45"/>
                      </a:cubicBezTo>
                      <a:cubicBezTo>
                        <a:pt x="0" y="93"/>
                        <a:pt x="0" y="212"/>
                        <a:pt x="60" y="283"/>
                      </a:cubicBezTo>
                      <a:cubicBezTo>
                        <a:pt x="155" y="354"/>
                        <a:pt x="191" y="438"/>
                        <a:pt x="298" y="438"/>
                      </a:cubicBezTo>
                      <a:cubicBezTo>
                        <a:pt x="345" y="438"/>
                        <a:pt x="393" y="426"/>
                        <a:pt x="417" y="402"/>
                      </a:cubicBezTo>
                      <a:cubicBezTo>
                        <a:pt x="488" y="319"/>
                        <a:pt x="488" y="212"/>
                        <a:pt x="417" y="164"/>
                      </a:cubicBezTo>
                      <a:lnTo>
                        <a:pt x="298" y="45"/>
                      </a:lnTo>
                      <a:cubicBezTo>
                        <a:pt x="268" y="15"/>
                        <a:pt x="223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10737;p81">
                  <a:extLst>
                    <a:ext uri="{FF2B5EF4-FFF2-40B4-BE49-F238E27FC236}">
                      <a16:creationId xmlns:a16="http://schemas.microsoft.com/office/drawing/2014/main" id="{34ED5BEA-7AD8-9E20-BD80-94856933609C}"/>
                    </a:ext>
                  </a:extLst>
                </p:cNvPr>
                <p:cNvSpPr/>
                <p:nvPr/>
              </p:nvSpPr>
              <p:spPr>
                <a:xfrm>
                  <a:off x="6782353" y="1561852"/>
                  <a:ext cx="16692" cy="1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50" extrusionOk="0">
                      <a:moveTo>
                        <a:pt x="179" y="0"/>
                      </a:moveTo>
                      <a:cubicBezTo>
                        <a:pt x="134" y="0"/>
                        <a:pt x="89" y="15"/>
                        <a:pt x="60" y="45"/>
                      </a:cubicBezTo>
                      <a:cubicBezTo>
                        <a:pt x="0" y="104"/>
                        <a:pt x="0" y="223"/>
                        <a:pt x="60" y="283"/>
                      </a:cubicBezTo>
                      <a:cubicBezTo>
                        <a:pt x="155" y="354"/>
                        <a:pt x="179" y="450"/>
                        <a:pt x="298" y="450"/>
                      </a:cubicBezTo>
                      <a:cubicBezTo>
                        <a:pt x="453" y="450"/>
                        <a:pt x="524" y="271"/>
                        <a:pt x="417" y="164"/>
                      </a:cubicBezTo>
                      <a:lnTo>
                        <a:pt x="298" y="45"/>
                      </a:lnTo>
                      <a:cubicBezTo>
                        <a:pt x="268" y="15"/>
                        <a:pt x="223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10738;p81">
                  <a:extLst>
                    <a:ext uri="{FF2B5EF4-FFF2-40B4-BE49-F238E27FC236}">
                      <a16:creationId xmlns:a16="http://schemas.microsoft.com/office/drawing/2014/main" id="{055A49BE-61F6-6E32-833B-A57091239C3C}"/>
                    </a:ext>
                  </a:extLst>
                </p:cNvPr>
                <p:cNvSpPr/>
                <p:nvPr/>
              </p:nvSpPr>
              <p:spPr>
                <a:xfrm>
                  <a:off x="6884735" y="1791686"/>
                  <a:ext cx="15227" cy="1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47" extrusionOk="0">
                      <a:moveTo>
                        <a:pt x="179" y="0"/>
                      </a:moveTo>
                      <a:cubicBezTo>
                        <a:pt x="135" y="0"/>
                        <a:pt x="90" y="15"/>
                        <a:pt x="60" y="45"/>
                      </a:cubicBezTo>
                      <a:cubicBezTo>
                        <a:pt x="1" y="104"/>
                        <a:pt x="1" y="224"/>
                        <a:pt x="60" y="283"/>
                      </a:cubicBezTo>
                      <a:lnTo>
                        <a:pt x="179" y="402"/>
                      </a:lnTo>
                      <a:cubicBezTo>
                        <a:pt x="209" y="432"/>
                        <a:pt x="254" y="447"/>
                        <a:pt x="298" y="447"/>
                      </a:cubicBezTo>
                      <a:cubicBezTo>
                        <a:pt x="343" y="447"/>
                        <a:pt x="388" y="432"/>
                        <a:pt x="418" y="402"/>
                      </a:cubicBezTo>
                      <a:cubicBezTo>
                        <a:pt x="477" y="343"/>
                        <a:pt x="477" y="224"/>
                        <a:pt x="418" y="164"/>
                      </a:cubicBezTo>
                      <a:lnTo>
                        <a:pt x="298" y="45"/>
                      </a:lnTo>
                      <a:cubicBezTo>
                        <a:pt x="269" y="15"/>
                        <a:pt x="224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10739;p81">
                  <a:extLst>
                    <a:ext uri="{FF2B5EF4-FFF2-40B4-BE49-F238E27FC236}">
                      <a16:creationId xmlns:a16="http://schemas.microsoft.com/office/drawing/2014/main" id="{6706F0A8-ABB2-73B0-09C1-9D37D2A72098}"/>
                    </a:ext>
                  </a:extLst>
                </p:cNvPr>
                <p:cNvSpPr/>
                <p:nvPr/>
              </p:nvSpPr>
              <p:spPr>
                <a:xfrm>
                  <a:off x="6922292" y="1797738"/>
                  <a:ext cx="15195" cy="1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8" extrusionOk="0">
                      <a:moveTo>
                        <a:pt x="179" y="1"/>
                      </a:moveTo>
                      <a:cubicBezTo>
                        <a:pt x="134" y="1"/>
                        <a:pt x="90" y="16"/>
                        <a:pt x="60" y="45"/>
                      </a:cubicBezTo>
                      <a:cubicBezTo>
                        <a:pt x="1" y="105"/>
                        <a:pt x="1" y="224"/>
                        <a:pt x="60" y="284"/>
                      </a:cubicBezTo>
                      <a:lnTo>
                        <a:pt x="179" y="403"/>
                      </a:lnTo>
                      <a:cubicBezTo>
                        <a:pt x="209" y="432"/>
                        <a:pt x="254" y="447"/>
                        <a:pt x="298" y="447"/>
                      </a:cubicBezTo>
                      <a:cubicBezTo>
                        <a:pt x="343" y="447"/>
                        <a:pt x="387" y="432"/>
                        <a:pt x="417" y="403"/>
                      </a:cubicBezTo>
                      <a:cubicBezTo>
                        <a:pt x="477" y="343"/>
                        <a:pt x="477" y="224"/>
                        <a:pt x="417" y="165"/>
                      </a:cubicBezTo>
                      <a:lnTo>
                        <a:pt x="298" y="45"/>
                      </a:lnTo>
                      <a:cubicBezTo>
                        <a:pt x="268" y="16"/>
                        <a:pt x="224" y="1"/>
                        <a:pt x="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10740;p81">
                  <a:extLst>
                    <a:ext uri="{FF2B5EF4-FFF2-40B4-BE49-F238E27FC236}">
                      <a16:creationId xmlns:a16="http://schemas.microsoft.com/office/drawing/2014/main" id="{69A44B92-44FE-4B5C-3D24-46CB3AA50DAA}"/>
                    </a:ext>
                  </a:extLst>
                </p:cNvPr>
                <p:cNvSpPr/>
                <p:nvPr/>
              </p:nvSpPr>
              <p:spPr>
                <a:xfrm>
                  <a:off x="6954911" y="1765118"/>
                  <a:ext cx="15195" cy="1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8" extrusionOk="0">
                      <a:moveTo>
                        <a:pt x="179" y="1"/>
                      </a:moveTo>
                      <a:cubicBezTo>
                        <a:pt x="134" y="1"/>
                        <a:pt x="90" y="16"/>
                        <a:pt x="60" y="46"/>
                      </a:cubicBezTo>
                      <a:cubicBezTo>
                        <a:pt x="0" y="105"/>
                        <a:pt x="0" y="224"/>
                        <a:pt x="60" y="284"/>
                      </a:cubicBezTo>
                      <a:lnTo>
                        <a:pt x="179" y="403"/>
                      </a:lnTo>
                      <a:cubicBezTo>
                        <a:pt x="209" y="432"/>
                        <a:pt x="253" y="447"/>
                        <a:pt x="298" y="447"/>
                      </a:cubicBezTo>
                      <a:cubicBezTo>
                        <a:pt x="343" y="447"/>
                        <a:pt x="387" y="432"/>
                        <a:pt x="417" y="403"/>
                      </a:cubicBezTo>
                      <a:cubicBezTo>
                        <a:pt x="477" y="343"/>
                        <a:pt x="477" y="224"/>
                        <a:pt x="417" y="165"/>
                      </a:cubicBezTo>
                      <a:lnTo>
                        <a:pt x="298" y="46"/>
                      </a:lnTo>
                      <a:cubicBezTo>
                        <a:pt x="268" y="16"/>
                        <a:pt x="224" y="1"/>
                        <a:pt x="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10741;p81">
                  <a:extLst>
                    <a:ext uri="{FF2B5EF4-FFF2-40B4-BE49-F238E27FC236}">
                      <a16:creationId xmlns:a16="http://schemas.microsoft.com/office/drawing/2014/main" id="{357CF886-3BE9-F584-B2EB-23893931D551}"/>
                    </a:ext>
                  </a:extLst>
                </p:cNvPr>
                <p:cNvSpPr/>
                <p:nvPr/>
              </p:nvSpPr>
              <p:spPr>
                <a:xfrm>
                  <a:off x="6916590" y="1759831"/>
                  <a:ext cx="16724" cy="1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450" extrusionOk="0">
                      <a:moveTo>
                        <a:pt x="180" y="0"/>
                      </a:moveTo>
                      <a:cubicBezTo>
                        <a:pt x="135" y="0"/>
                        <a:pt x="90" y="15"/>
                        <a:pt x="60" y="45"/>
                      </a:cubicBezTo>
                      <a:cubicBezTo>
                        <a:pt x="1" y="104"/>
                        <a:pt x="1" y="223"/>
                        <a:pt x="60" y="283"/>
                      </a:cubicBezTo>
                      <a:cubicBezTo>
                        <a:pt x="144" y="366"/>
                        <a:pt x="191" y="450"/>
                        <a:pt x="299" y="450"/>
                      </a:cubicBezTo>
                      <a:cubicBezTo>
                        <a:pt x="441" y="450"/>
                        <a:pt x="525" y="271"/>
                        <a:pt x="418" y="164"/>
                      </a:cubicBezTo>
                      <a:lnTo>
                        <a:pt x="299" y="45"/>
                      </a:lnTo>
                      <a:cubicBezTo>
                        <a:pt x="269" y="15"/>
                        <a:pt x="224" y="0"/>
                        <a:pt x="1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10742;p81">
                  <a:extLst>
                    <a:ext uri="{FF2B5EF4-FFF2-40B4-BE49-F238E27FC236}">
                      <a16:creationId xmlns:a16="http://schemas.microsoft.com/office/drawing/2014/main" id="{353827B4-8F4F-6CE3-262D-20255E4B2F66}"/>
                    </a:ext>
                  </a:extLst>
                </p:cNvPr>
                <p:cNvSpPr/>
                <p:nvPr/>
              </p:nvSpPr>
              <p:spPr>
                <a:xfrm>
                  <a:off x="6948477" y="1727593"/>
                  <a:ext cx="16979" cy="14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451" extrusionOk="0">
                      <a:moveTo>
                        <a:pt x="179" y="0"/>
                      </a:moveTo>
                      <a:cubicBezTo>
                        <a:pt x="134" y="0"/>
                        <a:pt x="89" y="15"/>
                        <a:pt x="60" y="45"/>
                      </a:cubicBezTo>
                      <a:cubicBezTo>
                        <a:pt x="0" y="104"/>
                        <a:pt x="0" y="223"/>
                        <a:pt x="60" y="283"/>
                      </a:cubicBezTo>
                      <a:cubicBezTo>
                        <a:pt x="143" y="366"/>
                        <a:pt x="191" y="450"/>
                        <a:pt x="298" y="450"/>
                      </a:cubicBezTo>
                      <a:cubicBezTo>
                        <a:pt x="302" y="450"/>
                        <a:pt x="306" y="450"/>
                        <a:pt x="310" y="450"/>
                      </a:cubicBezTo>
                      <a:cubicBezTo>
                        <a:pt x="446" y="450"/>
                        <a:pt x="532" y="268"/>
                        <a:pt x="417" y="164"/>
                      </a:cubicBezTo>
                      <a:lnTo>
                        <a:pt x="298" y="45"/>
                      </a:lnTo>
                      <a:cubicBezTo>
                        <a:pt x="268" y="15"/>
                        <a:pt x="223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045E2049-F409-7CFD-A11E-005CFCAF0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53" y="6073487"/>
            <a:ext cx="2878147" cy="83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SF">
            <a:extLst>
              <a:ext uri="{FF2B5EF4-FFF2-40B4-BE49-F238E27FC236}">
                <a16:creationId xmlns:a16="http://schemas.microsoft.com/office/drawing/2014/main" id="{4D3F4E41-5E4C-16EE-2814-0058E076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1" y="6142106"/>
            <a:ext cx="2095500" cy="7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7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36EBD3-5873-0F22-EF69-DACDFDB9724A}"/>
              </a:ext>
            </a:extLst>
          </p:cNvPr>
          <p:cNvSpPr txBox="1">
            <a:spLocks/>
          </p:cNvSpPr>
          <p:nvPr/>
        </p:nvSpPr>
        <p:spPr>
          <a:xfrm>
            <a:off x="766355" y="216663"/>
            <a:ext cx="10659290" cy="838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CA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L’importance</a:t>
            </a:r>
            <a:r>
              <a:rPr lang="en-CA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 de la </a:t>
            </a:r>
            <a:r>
              <a:rPr lang="en-CA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collecte</a:t>
            </a:r>
            <a:r>
              <a:rPr lang="en-CA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 de données </a:t>
            </a:r>
            <a:r>
              <a:rPr lang="en-CA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linguistiques</a:t>
            </a:r>
            <a:endParaRPr lang="en-CA" sz="2600" dirty="0">
              <a:solidFill>
                <a:sysClr val="windowText" lastClr="000000">
                  <a:lumMod val="75000"/>
                  <a:lumOff val="25000"/>
                </a:sysClr>
              </a:solidFill>
              <a:latin typeface="Tenorite"/>
            </a:endParaRPr>
          </a:p>
          <a:p>
            <a:pPr lvl="0">
              <a:defRPr/>
            </a:pPr>
            <a:r>
              <a:rPr lang="en-CA" sz="2600" dirty="0">
                <a:solidFill>
                  <a:schemeClr val="accent2">
                    <a:lumMod val="50000"/>
                  </a:schemeClr>
                </a:solidFill>
                <a:latin typeface="Tenorite"/>
              </a:rPr>
              <a:t>Why </a:t>
            </a:r>
            <a:r>
              <a:rPr kumimoji="0" lang="en-CA" sz="2600" b="0" i="0" u="none" strike="noStrike" kern="1200" cap="all" spc="15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linguistic data collection matters</a:t>
            </a:r>
          </a:p>
        </p:txBody>
      </p:sp>
      <p:sp>
        <p:nvSpPr>
          <p:cNvPr id="8" name="Google Shape;880;p42">
            <a:extLst>
              <a:ext uri="{FF2B5EF4-FFF2-40B4-BE49-F238E27FC236}">
                <a16:creationId xmlns:a16="http://schemas.microsoft.com/office/drawing/2014/main" id="{7F830995-E873-A3E3-D322-39D817BC38F5}"/>
              </a:ext>
            </a:extLst>
          </p:cNvPr>
          <p:cNvSpPr txBox="1">
            <a:spLocks/>
          </p:cNvSpPr>
          <p:nvPr/>
        </p:nvSpPr>
        <p:spPr>
          <a:xfrm>
            <a:off x="602296" y="1068005"/>
            <a:ext cx="5268385" cy="5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100000"/>
            </a:pPr>
            <a:r>
              <a:rPr lang="en-CA" sz="1800" dirty="0">
                <a:solidFill>
                  <a:schemeClr val="tx1"/>
                </a:solidFill>
              </a:rPr>
              <a:t>La concordance </a:t>
            </a:r>
            <a:r>
              <a:rPr lang="en-CA" sz="1800" dirty="0" err="1">
                <a:solidFill>
                  <a:schemeClr val="tx1"/>
                </a:solidFill>
              </a:rPr>
              <a:t>linguistique</a:t>
            </a:r>
            <a:r>
              <a:rPr lang="en-CA" sz="1800" dirty="0">
                <a:solidFill>
                  <a:schemeClr val="tx1"/>
                </a:solidFill>
              </a:rPr>
              <a:t> est </a:t>
            </a:r>
            <a:r>
              <a:rPr lang="en-CA" sz="1800" dirty="0" err="1">
                <a:solidFill>
                  <a:schemeClr val="tx1"/>
                </a:solidFill>
              </a:rPr>
              <a:t>essentielle</a:t>
            </a:r>
            <a:r>
              <a:rPr lang="en-CA" sz="1800" dirty="0">
                <a:solidFill>
                  <a:schemeClr val="tx1"/>
                </a:solidFill>
              </a:rPr>
              <a:t> pour des </a:t>
            </a:r>
            <a:r>
              <a:rPr lang="en-CA" sz="1800" dirty="0" err="1">
                <a:solidFill>
                  <a:schemeClr val="tx1"/>
                </a:solidFill>
              </a:rPr>
              <a:t>soins</a:t>
            </a:r>
            <a:r>
              <a:rPr lang="en-CA" sz="1800" dirty="0">
                <a:solidFill>
                  <a:schemeClr val="tx1"/>
                </a:solidFill>
              </a:rPr>
              <a:t> de santé </a:t>
            </a:r>
            <a:r>
              <a:rPr lang="en-CA" sz="1800" dirty="0" err="1">
                <a:solidFill>
                  <a:schemeClr val="tx1"/>
                </a:solidFill>
              </a:rPr>
              <a:t>sûrs</a:t>
            </a:r>
            <a:r>
              <a:rPr lang="en-CA" sz="1800" dirty="0">
                <a:solidFill>
                  <a:schemeClr val="tx1"/>
                </a:solidFill>
              </a:rPr>
              <a:t>, </a:t>
            </a:r>
            <a:r>
              <a:rPr lang="en-CA" sz="1800" dirty="0" err="1">
                <a:solidFill>
                  <a:schemeClr val="tx1"/>
                </a:solidFill>
              </a:rPr>
              <a:t>efficaces</a:t>
            </a:r>
            <a:r>
              <a:rPr lang="en-CA" sz="1800" dirty="0">
                <a:solidFill>
                  <a:schemeClr val="tx1"/>
                </a:solidFill>
              </a:rPr>
              <a:t> et de </a:t>
            </a:r>
            <a:r>
              <a:rPr lang="en-CA" sz="1800" dirty="0" err="1">
                <a:solidFill>
                  <a:schemeClr val="tx1"/>
                </a:solidFill>
              </a:rPr>
              <a:t>qualité</a:t>
            </a:r>
            <a:endParaRPr lang="en-CA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SzPct val="100000"/>
            </a:pPr>
            <a:r>
              <a:rPr lang="en-CA" sz="1800" dirty="0">
                <a:solidFill>
                  <a:schemeClr val="tx1"/>
                </a:solidFill>
              </a:rPr>
              <a:t>Les </a:t>
            </a:r>
            <a:r>
              <a:rPr lang="en-CA" sz="1800" dirty="0" err="1">
                <a:solidFill>
                  <a:schemeClr val="tx1"/>
                </a:solidFill>
              </a:rPr>
              <a:t>communautés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linguistiques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minoritaires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sont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confrontées</a:t>
            </a:r>
            <a:r>
              <a:rPr lang="en-CA" sz="1800" dirty="0">
                <a:solidFill>
                  <a:schemeClr val="tx1"/>
                </a:solidFill>
              </a:rPr>
              <a:t> à des obstacles </a:t>
            </a:r>
            <a:r>
              <a:rPr lang="en-CA" sz="1800" dirty="0" err="1">
                <a:solidFill>
                  <a:schemeClr val="tx1"/>
                </a:solidFill>
              </a:rPr>
              <a:t>systémiques</a:t>
            </a:r>
            <a:r>
              <a:rPr lang="en-CA" sz="1800" dirty="0">
                <a:solidFill>
                  <a:schemeClr val="tx1"/>
                </a:solidFill>
              </a:rPr>
              <a:t> qui les </a:t>
            </a:r>
            <a:r>
              <a:rPr lang="en-CA" sz="1800" dirty="0" err="1">
                <a:solidFill>
                  <a:schemeClr val="tx1"/>
                </a:solidFill>
              </a:rPr>
              <a:t>empêchent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d'accéder</a:t>
            </a:r>
            <a:r>
              <a:rPr lang="en-CA" sz="1800" dirty="0">
                <a:solidFill>
                  <a:schemeClr val="tx1"/>
                </a:solidFill>
              </a:rPr>
              <a:t> de manière </a:t>
            </a:r>
            <a:r>
              <a:rPr lang="en-CA" sz="1800" dirty="0" err="1">
                <a:solidFill>
                  <a:schemeClr val="tx1"/>
                </a:solidFill>
              </a:rPr>
              <a:t>équitable</a:t>
            </a:r>
            <a:r>
              <a:rPr lang="en-CA" sz="1800" dirty="0">
                <a:solidFill>
                  <a:schemeClr val="tx1"/>
                </a:solidFill>
              </a:rPr>
              <a:t> aux </a:t>
            </a:r>
            <a:r>
              <a:rPr lang="en-CA" sz="1800" dirty="0" err="1">
                <a:solidFill>
                  <a:schemeClr val="tx1"/>
                </a:solidFill>
              </a:rPr>
              <a:t>soins</a:t>
            </a:r>
            <a:r>
              <a:rPr lang="en-CA" sz="1800" dirty="0">
                <a:solidFill>
                  <a:schemeClr val="tx1"/>
                </a:solidFill>
              </a:rPr>
              <a:t> dans la langue de </a:t>
            </a:r>
            <a:r>
              <a:rPr lang="en-CA" sz="1800" dirty="0" err="1">
                <a:solidFill>
                  <a:schemeClr val="tx1"/>
                </a:solidFill>
              </a:rPr>
              <a:t>leur</a:t>
            </a:r>
            <a:r>
              <a:rPr lang="en-CA" sz="1800" dirty="0">
                <a:solidFill>
                  <a:schemeClr val="tx1"/>
                </a:solidFill>
              </a:rPr>
              <a:t> choix.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en-CA" sz="1800" dirty="0" err="1">
                <a:solidFill>
                  <a:schemeClr val="tx1"/>
                </a:solidFill>
              </a:rPr>
              <a:t>Gouvernement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canadien</a:t>
            </a:r>
            <a:r>
              <a:rPr lang="en-CA" sz="1800" dirty="0">
                <a:solidFill>
                  <a:schemeClr val="tx1"/>
                </a:solidFill>
              </a:rPr>
              <a:t> → les </a:t>
            </a:r>
            <a:r>
              <a:rPr lang="en-CA" sz="1800" dirty="0" err="1">
                <a:solidFill>
                  <a:schemeClr val="tx1"/>
                </a:solidFill>
              </a:rPr>
              <a:t>minorités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linguistiques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sont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confrontées</a:t>
            </a:r>
            <a:r>
              <a:rPr lang="en-CA" sz="1800" dirty="0">
                <a:solidFill>
                  <a:schemeClr val="tx1"/>
                </a:solidFill>
              </a:rPr>
              <a:t> à des </a:t>
            </a:r>
            <a:r>
              <a:rPr lang="en-CA" sz="1800" dirty="0" err="1">
                <a:solidFill>
                  <a:schemeClr val="tx1"/>
                </a:solidFill>
              </a:rPr>
              <a:t>défis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disproportionnés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en</a:t>
            </a:r>
            <a:r>
              <a:rPr lang="en-CA" sz="1800" dirty="0">
                <a:solidFill>
                  <a:schemeClr val="tx1"/>
                </a:solidFill>
              </a:rPr>
              <a:t> santé  (Bowen, 2001). </a:t>
            </a:r>
          </a:p>
          <a:p>
            <a:pPr>
              <a:lnSpc>
                <a:spcPct val="100000"/>
              </a:lnSpc>
              <a:buSzPct val="100000"/>
            </a:pPr>
            <a:r>
              <a:rPr lang="en-CA" sz="1800" dirty="0">
                <a:solidFill>
                  <a:schemeClr val="tx1"/>
                </a:solidFill>
              </a:rPr>
              <a:t>Les données sur la langue des patients et des </a:t>
            </a:r>
            <a:r>
              <a:rPr lang="en-CA" sz="1800" dirty="0" err="1">
                <a:solidFill>
                  <a:schemeClr val="tx1"/>
                </a:solidFill>
              </a:rPr>
              <a:t>professionnels</a:t>
            </a:r>
            <a:r>
              <a:rPr lang="en-CA" sz="1800" dirty="0">
                <a:solidFill>
                  <a:schemeClr val="tx1"/>
                </a:solidFill>
              </a:rPr>
              <a:t> de la santé </a:t>
            </a:r>
            <a:r>
              <a:rPr lang="en-CA" sz="1800" dirty="0" err="1">
                <a:solidFill>
                  <a:schemeClr val="tx1"/>
                </a:solidFill>
              </a:rPr>
              <a:t>sont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essentielles</a:t>
            </a:r>
            <a:r>
              <a:rPr lang="en-CA" sz="1800" dirty="0">
                <a:solidFill>
                  <a:schemeClr val="tx1"/>
                </a:solidFill>
              </a:rPr>
              <a:t> pour </a:t>
            </a:r>
            <a:r>
              <a:rPr lang="en-CA" sz="1800" dirty="0" err="1">
                <a:solidFill>
                  <a:schemeClr val="tx1"/>
                </a:solidFill>
              </a:rPr>
              <a:t>remplir</a:t>
            </a:r>
            <a:r>
              <a:rPr lang="en-CA" sz="1800" dirty="0">
                <a:solidFill>
                  <a:schemeClr val="tx1"/>
                </a:solidFill>
              </a:rPr>
              <a:t> les </a:t>
            </a:r>
            <a:r>
              <a:rPr lang="en-CA" sz="1800" dirty="0" err="1">
                <a:solidFill>
                  <a:schemeClr val="tx1"/>
                </a:solidFill>
              </a:rPr>
              <a:t>besoin</a:t>
            </a:r>
            <a:r>
              <a:rPr lang="en-CA" sz="1800" dirty="0">
                <a:solidFill>
                  <a:schemeClr val="tx1"/>
                </a:solidFill>
              </a:rPr>
              <a:t> de la population</a:t>
            </a:r>
          </a:p>
          <a:p>
            <a:pPr lvl="1" indent="-342900">
              <a:lnSpc>
                <a:spcPct val="100000"/>
              </a:lnSpc>
              <a:buSzPct val="100000"/>
            </a:pPr>
            <a:r>
              <a:rPr lang="en-CA" sz="1800" dirty="0">
                <a:solidFill>
                  <a:schemeClr val="tx1"/>
                </a:solidFill>
              </a:rPr>
              <a:t>Sans données </a:t>
            </a:r>
            <a:r>
              <a:rPr lang="en-CA" sz="1800" dirty="0" err="1">
                <a:solidFill>
                  <a:schemeClr val="tx1"/>
                </a:solidFill>
              </a:rPr>
              <a:t>fiables</a:t>
            </a:r>
            <a:r>
              <a:rPr lang="en-CA" sz="1800" dirty="0">
                <a:solidFill>
                  <a:schemeClr val="tx1"/>
                </a:solidFill>
              </a:rPr>
              <a:t>, il est difficile de </a:t>
            </a:r>
            <a:r>
              <a:rPr lang="en-CA" sz="1800" dirty="0" err="1">
                <a:solidFill>
                  <a:schemeClr val="tx1"/>
                </a:solidFill>
              </a:rPr>
              <a:t>planifier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efficacement</a:t>
            </a:r>
            <a:r>
              <a:rPr lang="en-CA" sz="1800" dirty="0">
                <a:solidFill>
                  <a:schemeClr val="tx1"/>
                </a:solidFill>
              </a:rPr>
              <a:t> et de </a:t>
            </a:r>
            <a:r>
              <a:rPr lang="en-CA" sz="1800" dirty="0" err="1">
                <a:solidFill>
                  <a:schemeClr val="tx1"/>
                </a:solidFill>
              </a:rPr>
              <a:t>fournir</a:t>
            </a:r>
            <a:r>
              <a:rPr lang="en-CA" sz="1800" dirty="0">
                <a:solidFill>
                  <a:schemeClr val="tx1"/>
                </a:solidFill>
              </a:rPr>
              <a:t> des services </a:t>
            </a:r>
            <a:r>
              <a:rPr lang="en-CA" sz="1800" dirty="0" err="1">
                <a:solidFill>
                  <a:schemeClr val="tx1"/>
                </a:solidFill>
              </a:rPr>
              <a:t>équitables</a:t>
            </a:r>
            <a:r>
              <a:rPr lang="en-CA" sz="1800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00000"/>
              </a:lnSpc>
              <a:buSzPct val="100000"/>
            </a:pPr>
            <a:endParaRPr lang="en-CA" sz="18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2">
            <a:extLst>
              <a:ext uri="{FF2B5EF4-FFF2-40B4-BE49-F238E27FC236}">
                <a16:creationId xmlns:a16="http://schemas.microsoft.com/office/drawing/2014/main" id="{A8FAD6AE-593B-A7A4-6FEC-BB76E0D3BDDA}"/>
              </a:ext>
            </a:extLst>
          </p:cNvPr>
          <p:cNvSpPr txBox="1">
            <a:spLocks/>
          </p:cNvSpPr>
          <p:nvPr/>
        </p:nvSpPr>
        <p:spPr>
          <a:xfrm>
            <a:off x="5870520" y="6472806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z="1400" smtClean="0"/>
              <a:pPr/>
              <a:t>3</a:t>
            </a:fld>
            <a:endParaRPr 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DDE20-7B0E-3D9D-C450-05DA275C7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71" y="6164792"/>
            <a:ext cx="2623930" cy="7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SF">
            <a:extLst>
              <a:ext uri="{FF2B5EF4-FFF2-40B4-BE49-F238E27FC236}">
                <a16:creationId xmlns:a16="http://schemas.microsoft.com/office/drawing/2014/main" id="{AA758080-D96A-A212-B405-23AFFBE1B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6215768"/>
            <a:ext cx="1875471" cy="62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880;p42">
            <a:extLst>
              <a:ext uri="{FF2B5EF4-FFF2-40B4-BE49-F238E27FC236}">
                <a16:creationId xmlns:a16="http://schemas.microsoft.com/office/drawing/2014/main" id="{3DCC90B4-A797-7890-14AE-5279CF0947F6}"/>
              </a:ext>
            </a:extLst>
          </p:cNvPr>
          <p:cNvSpPr txBox="1">
            <a:spLocks/>
          </p:cNvSpPr>
          <p:nvPr/>
        </p:nvSpPr>
        <p:spPr>
          <a:xfrm>
            <a:off x="6278987" y="1124449"/>
            <a:ext cx="5310557" cy="3212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100000"/>
            </a:pPr>
            <a:r>
              <a:rPr lang="en-CA" sz="1800" i="1" dirty="0">
                <a:solidFill>
                  <a:schemeClr val="tx1"/>
                </a:solidFill>
              </a:rPr>
              <a:t>Language concordance is essential for safe, effective, and quality healthcare</a:t>
            </a:r>
          </a:p>
          <a:p>
            <a:pPr>
              <a:lnSpc>
                <a:spcPct val="100000"/>
              </a:lnSpc>
              <a:buSzPct val="100000"/>
            </a:pPr>
            <a:r>
              <a:rPr lang="en-CA" sz="1800" i="1" dirty="0">
                <a:solidFill>
                  <a:schemeClr val="tx1"/>
                </a:solidFill>
              </a:rPr>
              <a:t>Minority linguistic communities face systemic barriers to equitable access to care in their chosen language;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en-CA" sz="1800" i="1" dirty="0">
                <a:solidFill>
                  <a:schemeClr val="tx1"/>
                </a:solidFill>
              </a:rPr>
              <a:t>Canadian government → language minorities face disproportionate challenges to healthcare  </a:t>
            </a:r>
            <a:r>
              <a:rPr lang="en-GB" sz="1800" i="1" dirty="0">
                <a:solidFill>
                  <a:schemeClr val="tx1"/>
                </a:solidFill>
              </a:rPr>
              <a:t>(Bowen, 2001). </a:t>
            </a:r>
            <a:endParaRPr lang="en-CA" sz="180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CA" sz="1800" i="1" dirty="0">
                <a:solidFill>
                  <a:schemeClr val="tx1"/>
                </a:solidFill>
              </a:rPr>
              <a:t>Data on the language of patients and healthcare professionals are essential to ensure the workforce meets population needs</a:t>
            </a:r>
          </a:p>
          <a:p>
            <a:pPr lvl="1">
              <a:lnSpc>
                <a:spcPct val="100000"/>
              </a:lnSpc>
            </a:pPr>
            <a:r>
              <a:rPr lang="en-CA" sz="1800" i="1" dirty="0">
                <a:solidFill>
                  <a:schemeClr val="tx1"/>
                </a:solidFill>
              </a:rPr>
              <a:t>Without reliable data, effective planning and equitable service delivery are difficult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A996CEC-40A8-065B-DA08-20C3402011A7}"/>
              </a:ext>
            </a:extLst>
          </p:cNvPr>
          <p:cNvGrpSpPr/>
          <p:nvPr/>
        </p:nvGrpSpPr>
        <p:grpSpPr>
          <a:xfrm>
            <a:off x="38788" y="43866"/>
            <a:ext cx="1247898" cy="1052296"/>
            <a:chOff x="1002493" y="1777042"/>
            <a:chExt cx="3220132" cy="2479177"/>
          </a:xfrm>
        </p:grpSpPr>
        <p:sp>
          <p:nvSpPr>
            <p:cNvPr id="48" name="Google Shape;865;p41">
              <a:extLst>
                <a:ext uri="{FF2B5EF4-FFF2-40B4-BE49-F238E27FC236}">
                  <a16:creationId xmlns:a16="http://schemas.microsoft.com/office/drawing/2014/main" id="{FD2F3779-199C-C6E3-47A8-76CA6A6D5666}"/>
                </a:ext>
              </a:extLst>
            </p:cNvPr>
            <p:cNvSpPr txBox="1">
              <a:spLocks/>
            </p:cNvSpPr>
            <p:nvPr/>
          </p:nvSpPr>
          <p:spPr>
            <a:xfrm>
              <a:off x="1002493" y="3808619"/>
              <a:ext cx="3220132" cy="4476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CA" sz="800"/>
                <a:t>POLITIQUE | POLICY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8F8BC39-ADD3-F93F-E774-A6E4B652DE49}"/>
                </a:ext>
              </a:extLst>
            </p:cNvPr>
            <p:cNvGrpSpPr/>
            <p:nvPr/>
          </p:nvGrpSpPr>
          <p:grpSpPr>
            <a:xfrm>
              <a:off x="1682151" y="1777042"/>
              <a:ext cx="1880051" cy="1750203"/>
              <a:chOff x="2743202" y="2708245"/>
              <a:chExt cx="819000" cy="819000"/>
            </a:xfrm>
          </p:grpSpPr>
          <p:sp>
            <p:nvSpPr>
              <p:cNvPr id="50" name="Google Shape;867;p41">
                <a:extLst>
                  <a:ext uri="{FF2B5EF4-FFF2-40B4-BE49-F238E27FC236}">
                    <a16:creationId xmlns:a16="http://schemas.microsoft.com/office/drawing/2014/main" id="{FC19F232-219C-CB44-8D35-9AD405B72C60}"/>
                  </a:ext>
                </a:extLst>
              </p:cNvPr>
              <p:cNvSpPr/>
              <p:nvPr/>
            </p:nvSpPr>
            <p:spPr>
              <a:xfrm>
                <a:off x="2743202" y="2708245"/>
                <a:ext cx="819000" cy="819000"/>
              </a:xfrm>
              <a:prstGeom prst="ellipse">
                <a:avLst/>
              </a:prstGeom>
              <a:solidFill>
                <a:srgbClr val="E7D2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missioner"/>
                  <a:ea typeface="Commissioner"/>
                  <a:cs typeface="Commissioner"/>
                  <a:sym typeface="Commissioner"/>
                </a:endParaRPr>
              </a:p>
            </p:txBody>
          </p:sp>
          <p:grpSp>
            <p:nvGrpSpPr>
              <p:cNvPr id="51" name="Google Shape;10730;p81">
                <a:extLst>
                  <a:ext uri="{FF2B5EF4-FFF2-40B4-BE49-F238E27FC236}">
                    <a16:creationId xmlns:a16="http://schemas.microsoft.com/office/drawing/2014/main" id="{B4D71779-5173-5B8A-0C7E-ED961AB4A4E7}"/>
                  </a:ext>
                </a:extLst>
              </p:cNvPr>
              <p:cNvGrpSpPr/>
              <p:nvPr/>
            </p:nvGrpSpPr>
            <p:grpSpPr>
              <a:xfrm>
                <a:off x="2957558" y="2944639"/>
                <a:ext cx="390287" cy="367065"/>
                <a:chOff x="6649231" y="1500021"/>
                <a:chExt cx="390287" cy="367065"/>
              </a:xfrm>
              <a:solidFill>
                <a:schemeClr val="bg1"/>
              </a:solidFill>
            </p:grpSpPr>
            <p:sp>
              <p:nvSpPr>
                <p:cNvPr id="52" name="Google Shape;10731;p81">
                  <a:extLst>
                    <a:ext uri="{FF2B5EF4-FFF2-40B4-BE49-F238E27FC236}">
                      <a16:creationId xmlns:a16="http://schemas.microsoft.com/office/drawing/2014/main" id="{2D45AC2E-C649-2879-8649-944285DE3D00}"/>
                    </a:ext>
                  </a:extLst>
                </p:cNvPr>
                <p:cNvSpPr/>
                <p:nvPr/>
              </p:nvSpPr>
              <p:spPr>
                <a:xfrm>
                  <a:off x="6649231" y="1500021"/>
                  <a:ext cx="390287" cy="36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2" h="11523" extrusionOk="0">
                      <a:moveTo>
                        <a:pt x="2393" y="6022"/>
                      </a:moveTo>
                      <a:lnTo>
                        <a:pt x="5775" y="9391"/>
                      </a:lnTo>
                      <a:lnTo>
                        <a:pt x="4691" y="10487"/>
                      </a:lnTo>
                      <a:cubicBezTo>
                        <a:pt x="4221" y="10951"/>
                        <a:pt x="3611" y="11183"/>
                        <a:pt x="3000" y="11183"/>
                      </a:cubicBezTo>
                      <a:cubicBezTo>
                        <a:pt x="2390" y="11183"/>
                        <a:pt x="1780" y="10951"/>
                        <a:pt x="1310" y="10487"/>
                      </a:cubicBezTo>
                      <a:cubicBezTo>
                        <a:pt x="369" y="9546"/>
                        <a:pt x="369" y="8046"/>
                        <a:pt x="1310" y="7105"/>
                      </a:cubicBezTo>
                      <a:lnTo>
                        <a:pt x="2393" y="6022"/>
                      </a:lnTo>
                      <a:close/>
                      <a:moveTo>
                        <a:pt x="3000" y="331"/>
                      </a:moveTo>
                      <a:cubicBezTo>
                        <a:pt x="3608" y="331"/>
                        <a:pt x="4203" y="557"/>
                        <a:pt x="4667" y="1021"/>
                      </a:cubicBezTo>
                      <a:lnTo>
                        <a:pt x="10763" y="7105"/>
                      </a:lnTo>
                      <a:cubicBezTo>
                        <a:pt x="11680" y="8046"/>
                        <a:pt x="11680" y="9546"/>
                        <a:pt x="10763" y="10463"/>
                      </a:cubicBezTo>
                      <a:lnTo>
                        <a:pt x="10728" y="10499"/>
                      </a:lnTo>
                      <a:cubicBezTo>
                        <a:pt x="10263" y="10957"/>
                        <a:pt x="9656" y="11186"/>
                        <a:pt x="9050" y="11186"/>
                      </a:cubicBezTo>
                      <a:cubicBezTo>
                        <a:pt x="8445" y="11186"/>
                        <a:pt x="7840" y="10957"/>
                        <a:pt x="7382" y="10499"/>
                      </a:cubicBezTo>
                      <a:lnTo>
                        <a:pt x="1286" y="4415"/>
                      </a:lnTo>
                      <a:cubicBezTo>
                        <a:pt x="369" y="3486"/>
                        <a:pt x="369" y="1986"/>
                        <a:pt x="1286" y="1057"/>
                      </a:cubicBezTo>
                      <a:cubicBezTo>
                        <a:pt x="1310" y="1045"/>
                        <a:pt x="1929" y="331"/>
                        <a:pt x="3000" y="331"/>
                      </a:cubicBezTo>
                      <a:close/>
                      <a:moveTo>
                        <a:pt x="2999" y="0"/>
                      </a:moveTo>
                      <a:cubicBezTo>
                        <a:pt x="2307" y="0"/>
                        <a:pt x="1613" y="265"/>
                        <a:pt x="1084" y="795"/>
                      </a:cubicBezTo>
                      <a:lnTo>
                        <a:pt x="1060" y="819"/>
                      </a:lnTo>
                      <a:cubicBezTo>
                        <a:pt x="0" y="1879"/>
                        <a:pt x="0" y="3593"/>
                        <a:pt x="1060" y="4641"/>
                      </a:cubicBezTo>
                      <a:lnTo>
                        <a:pt x="2167" y="5760"/>
                      </a:lnTo>
                      <a:lnTo>
                        <a:pt x="1084" y="6855"/>
                      </a:lnTo>
                      <a:cubicBezTo>
                        <a:pt x="24" y="7903"/>
                        <a:pt x="24" y="9653"/>
                        <a:pt x="1084" y="10701"/>
                      </a:cubicBezTo>
                      <a:cubicBezTo>
                        <a:pt x="1613" y="11231"/>
                        <a:pt x="2313" y="11496"/>
                        <a:pt x="3012" y="11496"/>
                      </a:cubicBezTo>
                      <a:cubicBezTo>
                        <a:pt x="3712" y="11496"/>
                        <a:pt x="4411" y="11231"/>
                        <a:pt x="4941" y="10701"/>
                      </a:cubicBezTo>
                      <a:lnTo>
                        <a:pt x="6025" y="9618"/>
                      </a:lnTo>
                      <a:lnTo>
                        <a:pt x="7144" y="10737"/>
                      </a:lnTo>
                      <a:cubicBezTo>
                        <a:pt x="7674" y="11261"/>
                        <a:pt x="8364" y="11523"/>
                        <a:pt x="9055" y="11523"/>
                      </a:cubicBezTo>
                      <a:cubicBezTo>
                        <a:pt x="9745" y="11523"/>
                        <a:pt x="10436" y="11261"/>
                        <a:pt x="10966" y="10737"/>
                      </a:cubicBezTo>
                      <a:lnTo>
                        <a:pt x="11001" y="10701"/>
                      </a:lnTo>
                      <a:cubicBezTo>
                        <a:pt x="12037" y="9653"/>
                        <a:pt x="12037" y="7939"/>
                        <a:pt x="11001" y="6879"/>
                      </a:cubicBezTo>
                      <a:lnTo>
                        <a:pt x="6263" y="2141"/>
                      </a:lnTo>
                      <a:lnTo>
                        <a:pt x="7370" y="1045"/>
                      </a:lnTo>
                      <a:cubicBezTo>
                        <a:pt x="7811" y="593"/>
                        <a:pt x="8418" y="343"/>
                        <a:pt x="9049" y="343"/>
                      </a:cubicBezTo>
                      <a:cubicBezTo>
                        <a:pt x="11156" y="343"/>
                        <a:pt x="12252" y="2914"/>
                        <a:pt x="10728" y="4427"/>
                      </a:cubicBezTo>
                      <a:lnTo>
                        <a:pt x="9989" y="5165"/>
                      </a:lnTo>
                      <a:cubicBezTo>
                        <a:pt x="9882" y="5272"/>
                        <a:pt x="9954" y="5451"/>
                        <a:pt x="10108" y="5451"/>
                      </a:cubicBezTo>
                      <a:cubicBezTo>
                        <a:pt x="10228" y="5451"/>
                        <a:pt x="10204" y="5391"/>
                        <a:pt x="10966" y="4641"/>
                      </a:cubicBezTo>
                      <a:cubicBezTo>
                        <a:pt x="11490" y="4129"/>
                        <a:pt x="11775" y="3450"/>
                        <a:pt x="11775" y="2724"/>
                      </a:cubicBezTo>
                      <a:cubicBezTo>
                        <a:pt x="11775" y="1224"/>
                        <a:pt x="10549" y="9"/>
                        <a:pt x="9049" y="9"/>
                      </a:cubicBezTo>
                      <a:cubicBezTo>
                        <a:pt x="8323" y="9"/>
                        <a:pt x="7632" y="283"/>
                        <a:pt x="7132" y="807"/>
                      </a:cubicBezTo>
                      <a:lnTo>
                        <a:pt x="6025" y="1914"/>
                      </a:lnTo>
                      <a:lnTo>
                        <a:pt x="4905" y="795"/>
                      </a:lnTo>
                      <a:cubicBezTo>
                        <a:pt x="4382" y="265"/>
                        <a:pt x="3691" y="0"/>
                        <a:pt x="29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732;p81">
                  <a:extLst>
                    <a:ext uri="{FF2B5EF4-FFF2-40B4-BE49-F238E27FC236}">
                      <a16:creationId xmlns:a16="http://schemas.microsoft.com/office/drawing/2014/main" id="{5691EA29-DD66-E222-7F8B-96524BFF2B18}"/>
                    </a:ext>
                  </a:extLst>
                </p:cNvPr>
                <p:cNvSpPr/>
                <p:nvPr/>
              </p:nvSpPr>
              <p:spPr>
                <a:xfrm>
                  <a:off x="6759194" y="1602435"/>
                  <a:ext cx="161983" cy="161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5" h="5067" extrusionOk="0">
                      <a:moveTo>
                        <a:pt x="2192" y="0"/>
                      </a:moveTo>
                      <a:cubicBezTo>
                        <a:pt x="2147" y="0"/>
                        <a:pt x="2102" y="15"/>
                        <a:pt x="2073" y="45"/>
                      </a:cubicBezTo>
                      <a:lnTo>
                        <a:pt x="60" y="2057"/>
                      </a:lnTo>
                      <a:cubicBezTo>
                        <a:pt x="1" y="2116"/>
                        <a:pt x="1" y="2236"/>
                        <a:pt x="60" y="2295"/>
                      </a:cubicBezTo>
                      <a:lnTo>
                        <a:pt x="501" y="2747"/>
                      </a:lnTo>
                      <a:cubicBezTo>
                        <a:pt x="531" y="2771"/>
                        <a:pt x="575" y="2783"/>
                        <a:pt x="620" y="2783"/>
                      </a:cubicBezTo>
                      <a:cubicBezTo>
                        <a:pt x="665" y="2783"/>
                        <a:pt x="709" y="2771"/>
                        <a:pt x="739" y="2747"/>
                      </a:cubicBezTo>
                      <a:cubicBezTo>
                        <a:pt x="799" y="2688"/>
                        <a:pt x="799" y="2569"/>
                        <a:pt x="739" y="2497"/>
                      </a:cubicBezTo>
                      <a:lnTo>
                        <a:pt x="418" y="2176"/>
                      </a:lnTo>
                      <a:lnTo>
                        <a:pt x="2192" y="402"/>
                      </a:lnTo>
                      <a:lnTo>
                        <a:pt x="4668" y="2890"/>
                      </a:lnTo>
                      <a:lnTo>
                        <a:pt x="2906" y="4664"/>
                      </a:lnTo>
                      <a:lnTo>
                        <a:pt x="1322" y="3081"/>
                      </a:lnTo>
                      <a:cubicBezTo>
                        <a:pt x="1293" y="3051"/>
                        <a:pt x="1248" y="3036"/>
                        <a:pt x="1203" y="3036"/>
                      </a:cubicBezTo>
                      <a:cubicBezTo>
                        <a:pt x="1159" y="3036"/>
                        <a:pt x="1114" y="3051"/>
                        <a:pt x="1084" y="3081"/>
                      </a:cubicBezTo>
                      <a:cubicBezTo>
                        <a:pt x="1025" y="3140"/>
                        <a:pt x="1025" y="3259"/>
                        <a:pt x="1084" y="3319"/>
                      </a:cubicBezTo>
                      <a:lnTo>
                        <a:pt x="2787" y="5022"/>
                      </a:lnTo>
                      <a:cubicBezTo>
                        <a:pt x="2817" y="5051"/>
                        <a:pt x="2861" y="5066"/>
                        <a:pt x="2906" y="5066"/>
                      </a:cubicBezTo>
                      <a:cubicBezTo>
                        <a:pt x="2951" y="5066"/>
                        <a:pt x="2995" y="5051"/>
                        <a:pt x="3025" y="5022"/>
                      </a:cubicBezTo>
                      <a:lnTo>
                        <a:pt x="5025" y="3009"/>
                      </a:lnTo>
                      <a:cubicBezTo>
                        <a:pt x="5085" y="2938"/>
                        <a:pt x="5085" y="2831"/>
                        <a:pt x="5025" y="2771"/>
                      </a:cubicBezTo>
                      <a:lnTo>
                        <a:pt x="2311" y="45"/>
                      </a:lnTo>
                      <a:cubicBezTo>
                        <a:pt x="2281" y="15"/>
                        <a:pt x="2236" y="0"/>
                        <a:pt x="21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733;p81">
                  <a:extLst>
                    <a:ext uri="{FF2B5EF4-FFF2-40B4-BE49-F238E27FC236}">
                      <a16:creationId xmlns:a16="http://schemas.microsoft.com/office/drawing/2014/main" id="{6D130F7C-89B2-F0FE-53A7-4CF2A7EF7046}"/>
                    </a:ext>
                  </a:extLst>
                </p:cNvPr>
                <p:cNvSpPr/>
                <p:nvPr/>
              </p:nvSpPr>
              <p:spPr>
                <a:xfrm>
                  <a:off x="6718229" y="1625179"/>
                  <a:ext cx="15227" cy="1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47" extrusionOk="0">
                      <a:moveTo>
                        <a:pt x="180" y="0"/>
                      </a:moveTo>
                      <a:cubicBezTo>
                        <a:pt x="135" y="0"/>
                        <a:pt x="90" y="15"/>
                        <a:pt x="61" y="45"/>
                      </a:cubicBezTo>
                      <a:cubicBezTo>
                        <a:pt x="1" y="105"/>
                        <a:pt x="1" y="224"/>
                        <a:pt x="61" y="283"/>
                      </a:cubicBezTo>
                      <a:lnTo>
                        <a:pt x="180" y="402"/>
                      </a:lnTo>
                      <a:cubicBezTo>
                        <a:pt x="209" y="432"/>
                        <a:pt x="254" y="447"/>
                        <a:pt x="299" y="447"/>
                      </a:cubicBezTo>
                      <a:cubicBezTo>
                        <a:pt x="343" y="447"/>
                        <a:pt x="388" y="432"/>
                        <a:pt x="418" y="402"/>
                      </a:cubicBezTo>
                      <a:cubicBezTo>
                        <a:pt x="477" y="343"/>
                        <a:pt x="477" y="224"/>
                        <a:pt x="418" y="164"/>
                      </a:cubicBezTo>
                      <a:lnTo>
                        <a:pt x="299" y="45"/>
                      </a:lnTo>
                      <a:cubicBezTo>
                        <a:pt x="269" y="15"/>
                        <a:pt x="224" y="0"/>
                        <a:pt x="1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734;p81">
                  <a:extLst>
                    <a:ext uri="{FF2B5EF4-FFF2-40B4-BE49-F238E27FC236}">
                      <a16:creationId xmlns:a16="http://schemas.microsoft.com/office/drawing/2014/main" id="{044CA119-F330-85AD-10BD-5E612A16155D}"/>
                    </a:ext>
                  </a:extLst>
                </p:cNvPr>
                <p:cNvSpPr/>
                <p:nvPr/>
              </p:nvSpPr>
              <p:spPr>
                <a:xfrm>
                  <a:off x="6712176" y="1588005"/>
                  <a:ext cx="16533" cy="14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" h="441" extrusionOk="0">
                      <a:moveTo>
                        <a:pt x="179" y="1"/>
                      </a:moveTo>
                      <a:cubicBezTo>
                        <a:pt x="134" y="1"/>
                        <a:pt x="90" y="16"/>
                        <a:pt x="60" y="45"/>
                      </a:cubicBezTo>
                      <a:cubicBezTo>
                        <a:pt x="0" y="93"/>
                        <a:pt x="0" y="224"/>
                        <a:pt x="60" y="283"/>
                      </a:cubicBezTo>
                      <a:cubicBezTo>
                        <a:pt x="155" y="355"/>
                        <a:pt x="191" y="438"/>
                        <a:pt x="298" y="438"/>
                      </a:cubicBezTo>
                      <a:cubicBezTo>
                        <a:pt x="307" y="440"/>
                        <a:pt x="315" y="440"/>
                        <a:pt x="323" y="440"/>
                      </a:cubicBezTo>
                      <a:cubicBezTo>
                        <a:pt x="460" y="440"/>
                        <a:pt x="518" y="254"/>
                        <a:pt x="417" y="164"/>
                      </a:cubicBezTo>
                      <a:lnTo>
                        <a:pt x="298" y="45"/>
                      </a:lnTo>
                      <a:cubicBezTo>
                        <a:pt x="268" y="16"/>
                        <a:pt x="224" y="1"/>
                        <a:pt x="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735;p81">
                  <a:extLst>
                    <a:ext uri="{FF2B5EF4-FFF2-40B4-BE49-F238E27FC236}">
                      <a16:creationId xmlns:a16="http://schemas.microsoft.com/office/drawing/2014/main" id="{2F5EB06B-015A-E8D5-DCB9-1A98592B7A6C}"/>
                    </a:ext>
                  </a:extLst>
                </p:cNvPr>
                <p:cNvSpPr/>
                <p:nvPr/>
              </p:nvSpPr>
              <p:spPr>
                <a:xfrm>
                  <a:off x="6744796" y="1555003"/>
                  <a:ext cx="16628" cy="14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451" extrusionOk="0">
                      <a:moveTo>
                        <a:pt x="179" y="1"/>
                      </a:moveTo>
                      <a:cubicBezTo>
                        <a:pt x="134" y="1"/>
                        <a:pt x="90" y="16"/>
                        <a:pt x="60" y="45"/>
                      </a:cubicBezTo>
                      <a:cubicBezTo>
                        <a:pt x="0" y="105"/>
                        <a:pt x="0" y="224"/>
                        <a:pt x="60" y="284"/>
                      </a:cubicBezTo>
                      <a:cubicBezTo>
                        <a:pt x="155" y="367"/>
                        <a:pt x="203" y="450"/>
                        <a:pt x="298" y="450"/>
                      </a:cubicBezTo>
                      <a:cubicBezTo>
                        <a:pt x="303" y="451"/>
                        <a:pt x="307" y="451"/>
                        <a:pt x="312" y="451"/>
                      </a:cubicBezTo>
                      <a:cubicBezTo>
                        <a:pt x="457" y="451"/>
                        <a:pt x="521" y="268"/>
                        <a:pt x="417" y="165"/>
                      </a:cubicBezTo>
                      <a:lnTo>
                        <a:pt x="298" y="45"/>
                      </a:lnTo>
                      <a:cubicBezTo>
                        <a:pt x="268" y="16"/>
                        <a:pt x="224" y="1"/>
                        <a:pt x="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736;p81">
                  <a:extLst>
                    <a:ext uri="{FF2B5EF4-FFF2-40B4-BE49-F238E27FC236}">
                      <a16:creationId xmlns:a16="http://schemas.microsoft.com/office/drawing/2014/main" id="{2C229B9E-437A-F4F6-2788-07124C8E03DE}"/>
                    </a:ext>
                  </a:extLst>
                </p:cNvPr>
                <p:cNvSpPr/>
                <p:nvPr/>
              </p:nvSpPr>
              <p:spPr>
                <a:xfrm>
                  <a:off x="6750115" y="1593707"/>
                  <a:ext cx="15577" cy="13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38" extrusionOk="0">
                      <a:moveTo>
                        <a:pt x="179" y="0"/>
                      </a:moveTo>
                      <a:cubicBezTo>
                        <a:pt x="134" y="0"/>
                        <a:pt x="89" y="15"/>
                        <a:pt x="60" y="45"/>
                      </a:cubicBezTo>
                      <a:cubicBezTo>
                        <a:pt x="0" y="93"/>
                        <a:pt x="0" y="212"/>
                        <a:pt x="60" y="283"/>
                      </a:cubicBezTo>
                      <a:cubicBezTo>
                        <a:pt x="155" y="354"/>
                        <a:pt x="191" y="438"/>
                        <a:pt x="298" y="438"/>
                      </a:cubicBezTo>
                      <a:cubicBezTo>
                        <a:pt x="345" y="438"/>
                        <a:pt x="393" y="426"/>
                        <a:pt x="417" y="402"/>
                      </a:cubicBezTo>
                      <a:cubicBezTo>
                        <a:pt x="488" y="319"/>
                        <a:pt x="488" y="212"/>
                        <a:pt x="417" y="164"/>
                      </a:cubicBezTo>
                      <a:lnTo>
                        <a:pt x="298" y="45"/>
                      </a:lnTo>
                      <a:cubicBezTo>
                        <a:pt x="268" y="15"/>
                        <a:pt x="223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737;p81">
                  <a:extLst>
                    <a:ext uri="{FF2B5EF4-FFF2-40B4-BE49-F238E27FC236}">
                      <a16:creationId xmlns:a16="http://schemas.microsoft.com/office/drawing/2014/main" id="{79734653-E50D-7E9A-94E8-C50906F1628D}"/>
                    </a:ext>
                  </a:extLst>
                </p:cNvPr>
                <p:cNvSpPr/>
                <p:nvPr/>
              </p:nvSpPr>
              <p:spPr>
                <a:xfrm>
                  <a:off x="6782353" y="1561852"/>
                  <a:ext cx="16692" cy="1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50" extrusionOk="0">
                      <a:moveTo>
                        <a:pt x="179" y="0"/>
                      </a:moveTo>
                      <a:cubicBezTo>
                        <a:pt x="134" y="0"/>
                        <a:pt x="89" y="15"/>
                        <a:pt x="60" y="45"/>
                      </a:cubicBezTo>
                      <a:cubicBezTo>
                        <a:pt x="0" y="104"/>
                        <a:pt x="0" y="223"/>
                        <a:pt x="60" y="283"/>
                      </a:cubicBezTo>
                      <a:cubicBezTo>
                        <a:pt x="155" y="354"/>
                        <a:pt x="179" y="450"/>
                        <a:pt x="298" y="450"/>
                      </a:cubicBezTo>
                      <a:cubicBezTo>
                        <a:pt x="453" y="450"/>
                        <a:pt x="524" y="271"/>
                        <a:pt x="417" y="164"/>
                      </a:cubicBezTo>
                      <a:lnTo>
                        <a:pt x="298" y="45"/>
                      </a:lnTo>
                      <a:cubicBezTo>
                        <a:pt x="268" y="15"/>
                        <a:pt x="223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738;p81">
                  <a:extLst>
                    <a:ext uri="{FF2B5EF4-FFF2-40B4-BE49-F238E27FC236}">
                      <a16:creationId xmlns:a16="http://schemas.microsoft.com/office/drawing/2014/main" id="{6874CC2C-083F-B453-4EF7-9BCBAFD2D2F7}"/>
                    </a:ext>
                  </a:extLst>
                </p:cNvPr>
                <p:cNvSpPr/>
                <p:nvPr/>
              </p:nvSpPr>
              <p:spPr>
                <a:xfrm>
                  <a:off x="6884735" y="1791686"/>
                  <a:ext cx="15227" cy="1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47" extrusionOk="0">
                      <a:moveTo>
                        <a:pt x="179" y="0"/>
                      </a:moveTo>
                      <a:cubicBezTo>
                        <a:pt x="135" y="0"/>
                        <a:pt x="90" y="15"/>
                        <a:pt x="60" y="45"/>
                      </a:cubicBezTo>
                      <a:cubicBezTo>
                        <a:pt x="1" y="104"/>
                        <a:pt x="1" y="224"/>
                        <a:pt x="60" y="283"/>
                      </a:cubicBezTo>
                      <a:lnTo>
                        <a:pt x="179" y="402"/>
                      </a:lnTo>
                      <a:cubicBezTo>
                        <a:pt x="209" y="432"/>
                        <a:pt x="254" y="447"/>
                        <a:pt x="298" y="447"/>
                      </a:cubicBezTo>
                      <a:cubicBezTo>
                        <a:pt x="343" y="447"/>
                        <a:pt x="388" y="432"/>
                        <a:pt x="418" y="402"/>
                      </a:cubicBezTo>
                      <a:cubicBezTo>
                        <a:pt x="477" y="343"/>
                        <a:pt x="477" y="224"/>
                        <a:pt x="418" y="164"/>
                      </a:cubicBezTo>
                      <a:lnTo>
                        <a:pt x="298" y="45"/>
                      </a:lnTo>
                      <a:cubicBezTo>
                        <a:pt x="269" y="15"/>
                        <a:pt x="224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739;p81">
                  <a:extLst>
                    <a:ext uri="{FF2B5EF4-FFF2-40B4-BE49-F238E27FC236}">
                      <a16:creationId xmlns:a16="http://schemas.microsoft.com/office/drawing/2014/main" id="{55B0FC98-9092-5078-342B-5FA1FFC79D21}"/>
                    </a:ext>
                  </a:extLst>
                </p:cNvPr>
                <p:cNvSpPr/>
                <p:nvPr/>
              </p:nvSpPr>
              <p:spPr>
                <a:xfrm>
                  <a:off x="6922292" y="1797738"/>
                  <a:ext cx="15195" cy="1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8" extrusionOk="0">
                      <a:moveTo>
                        <a:pt x="179" y="1"/>
                      </a:moveTo>
                      <a:cubicBezTo>
                        <a:pt x="134" y="1"/>
                        <a:pt x="90" y="16"/>
                        <a:pt x="60" y="45"/>
                      </a:cubicBezTo>
                      <a:cubicBezTo>
                        <a:pt x="1" y="105"/>
                        <a:pt x="1" y="224"/>
                        <a:pt x="60" y="284"/>
                      </a:cubicBezTo>
                      <a:lnTo>
                        <a:pt x="179" y="403"/>
                      </a:lnTo>
                      <a:cubicBezTo>
                        <a:pt x="209" y="432"/>
                        <a:pt x="254" y="447"/>
                        <a:pt x="298" y="447"/>
                      </a:cubicBezTo>
                      <a:cubicBezTo>
                        <a:pt x="343" y="447"/>
                        <a:pt x="387" y="432"/>
                        <a:pt x="417" y="403"/>
                      </a:cubicBezTo>
                      <a:cubicBezTo>
                        <a:pt x="477" y="343"/>
                        <a:pt x="477" y="224"/>
                        <a:pt x="417" y="165"/>
                      </a:cubicBezTo>
                      <a:lnTo>
                        <a:pt x="298" y="45"/>
                      </a:lnTo>
                      <a:cubicBezTo>
                        <a:pt x="268" y="16"/>
                        <a:pt x="224" y="1"/>
                        <a:pt x="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740;p81">
                  <a:extLst>
                    <a:ext uri="{FF2B5EF4-FFF2-40B4-BE49-F238E27FC236}">
                      <a16:creationId xmlns:a16="http://schemas.microsoft.com/office/drawing/2014/main" id="{27128BC1-3B18-365F-48CB-EE5CE3278BFB}"/>
                    </a:ext>
                  </a:extLst>
                </p:cNvPr>
                <p:cNvSpPr/>
                <p:nvPr/>
              </p:nvSpPr>
              <p:spPr>
                <a:xfrm>
                  <a:off x="6954911" y="1765118"/>
                  <a:ext cx="15195" cy="1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8" extrusionOk="0">
                      <a:moveTo>
                        <a:pt x="179" y="1"/>
                      </a:moveTo>
                      <a:cubicBezTo>
                        <a:pt x="134" y="1"/>
                        <a:pt x="90" y="16"/>
                        <a:pt x="60" y="46"/>
                      </a:cubicBezTo>
                      <a:cubicBezTo>
                        <a:pt x="0" y="105"/>
                        <a:pt x="0" y="224"/>
                        <a:pt x="60" y="284"/>
                      </a:cubicBezTo>
                      <a:lnTo>
                        <a:pt x="179" y="403"/>
                      </a:lnTo>
                      <a:cubicBezTo>
                        <a:pt x="209" y="432"/>
                        <a:pt x="253" y="447"/>
                        <a:pt x="298" y="447"/>
                      </a:cubicBezTo>
                      <a:cubicBezTo>
                        <a:pt x="343" y="447"/>
                        <a:pt x="387" y="432"/>
                        <a:pt x="417" y="403"/>
                      </a:cubicBezTo>
                      <a:cubicBezTo>
                        <a:pt x="477" y="343"/>
                        <a:pt x="477" y="224"/>
                        <a:pt x="417" y="165"/>
                      </a:cubicBezTo>
                      <a:lnTo>
                        <a:pt x="298" y="46"/>
                      </a:lnTo>
                      <a:cubicBezTo>
                        <a:pt x="268" y="16"/>
                        <a:pt x="224" y="1"/>
                        <a:pt x="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741;p81">
                  <a:extLst>
                    <a:ext uri="{FF2B5EF4-FFF2-40B4-BE49-F238E27FC236}">
                      <a16:creationId xmlns:a16="http://schemas.microsoft.com/office/drawing/2014/main" id="{A7BF00D8-A9F2-0983-C54A-D001D214C56B}"/>
                    </a:ext>
                  </a:extLst>
                </p:cNvPr>
                <p:cNvSpPr/>
                <p:nvPr/>
              </p:nvSpPr>
              <p:spPr>
                <a:xfrm>
                  <a:off x="6916590" y="1759831"/>
                  <a:ext cx="16724" cy="1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450" extrusionOk="0">
                      <a:moveTo>
                        <a:pt x="180" y="0"/>
                      </a:moveTo>
                      <a:cubicBezTo>
                        <a:pt x="135" y="0"/>
                        <a:pt x="90" y="15"/>
                        <a:pt x="60" y="45"/>
                      </a:cubicBezTo>
                      <a:cubicBezTo>
                        <a:pt x="1" y="104"/>
                        <a:pt x="1" y="223"/>
                        <a:pt x="60" y="283"/>
                      </a:cubicBezTo>
                      <a:cubicBezTo>
                        <a:pt x="144" y="366"/>
                        <a:pt x="191" y="450"/>
                        <a:pt x="299" y="450"/>
                      </a:cubicBezTo>
                      <a:cubicBezTo>
                        <a:pt x="441" y="450"/>
                        <a:pt x="525" y="271"/>
                        <a:pt x="418" y="164"/>
                      </a:cubicBezTo>
                      <a:lnTo>
                        <a:pt x="299" y="45"/>
                      </a:lnTo>
                      <a:cubicBezTo>
                        <a:pt x="269" y="15"/>
                        <a:pt x="224" y="0"/>
                        <a:pt x="1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742;p81">
                  <a:extLst>
                    <a:ext uri="{FF2B5EF4-FFF2-40B4-BE49-F238E27FC236}">
                      <a16:creationId xmlns:a16="http://schemas.microsoft.com/office/drawing/2014/main" id="{02A793E4-22AF-3BEB-6713-59F4A5B71D5F}"/>
                    </a:ext>
                  </a:extLst>
                </p:cNvPr>
                <p:cNvSpPr/>
                <p:nvPr/>
              </p:nvSpPr>
              <p:spPr>
                <a:xfrm>
                  <a:off x="6948477" y="1727593"/>
                  <a:ext cx="16979" cy="14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451" extrusionOk="0">
                      <a:moveTo>
                        <a:pt x="179" y="0"/>
                      </a:moveTo>
                      <a:cubicBezTo>
                        <a:pt x="134" y="0"/>
                        <a:pt x="89" y="15"/>
                        <a:pt x="60" y="45"/>
                      </a:cubicBezTo>
                      <a:cubicBezTo>
                        <a:pt x="0" y="104"/>
                        <a:pt x="0" y="223"/>
                        <a:pt x="60" y="283"/>
                      </a:cubicBezTo>
                      <a:cubicBezTo>
                        <a:pt x="143" y="366"/>
                        <a:pt x="191" y="450"/>
                        <a:pt x="298" y="450"/>
                      </a:cubicBezTo>
                      <a:cubicBezTo>
                        <a:pt x="302" y="450"/>
                        <a:pt x="306" y="450"/>
                        <a:pt x="310" y="450"/>
                      </a:cubicBezTo>
                      <a:cubicBezTo>
                        <a:pt x="446" y="450"/>
                        <a:pt x="532" y="268"/>
                        <a:pt x="417" y="164"/>
                      </a:cubicBezTo>
                      <a:lnTo>
                        <a:pt x="298" y="45"/>
                      </a:lnTo>
                      <a:cubicBezTo>
                        <a:pt x="268" y="15"/>
                        <a:pt x="223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56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E7ED2-1EEB-EA6C-0B50-96F3E1C86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A line with circles and dots&#10;&#10;AI-generated content may be incorrect.">
            <a:extLst>
              <a:ext uri="{FF2B5EF4-FFF2-40B4-BE49-F238E27FC236}">
                <a16:creationId xmlns:a16="http://schemas.microsoft.com/office/drawing/2014/main" id="{DAE12135-215A-EA6E-05BC-910E95585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41432" t="2565" r="41227" b="3430"/>
          <a:stretch>
            <a:fillRect/>
          </a:stretch>
        </p:blipFill>
        <p:spPr>
          <a:xfrm rot="5400000">
            <a:off x="4705203" y="-1592535"/>
            <a:ext cx="750929" cy="10161335"/>
          </a:xfrm>
          <a:prstGeom prst="rect">
            <a:avLst/>
          </a:prstGeom>
        </p:spPr>
      </p:pic>
      <p:sp>
        <p:nvSpPr>
          <p:cNvPr id="19" name="Slide Number Placeholder 14">
            <a:extLst>
              <a:ext uri="{FF2B5EF4-FFF2-40B4-BE49-F238E27FC236}">
                <a16:creationId xmlns:a16="http://schemas.microsoft.com/office/drawing/2014/main" id="{BCA190AB-C648-0AB4-034B-6F59537C420E}"/>
              </a:ext>
            </a:extLst>
          </p:cNvPr>
          <p:cNvSpPr txBox="1">
            <a:spLocks/>
          </p:cNvSpPr>
          <p:nvPr/>
        </p:nvSpPr>
        <p:spPr>
          <a:xfrm>
            <a:off x="5940542" y="6546516"/>
            <a:ext cx="305300" cy="243417"/>
          </a:xfrm>
          <a:prstGeom prst="rect">
            <a:avLst/>
          </a:prstGeom>
          <a:noFill/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>
                <a:solidFill>
                  <a:srgbClr val="54545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4</a:t>
            </a:fld>
            <a:endParaRPr lang="en-US">
              <a:solidFill>
                <a:srgbClr val="54545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line with circles and dots&#10;&#10;AI-generated content may be incorrect.">
            <a:extLst>
              <a:ext uri="{FF2B5EF4-FFF2-40B4-BE49-F238E27FC236}">
                <a16:creationId xmlns:a16="http://schemas.microsoft.com/office/drawing/2014/main" id="{EDF805B6-88E3-C8B9-68B9-DA6989703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41432" t="8998" r="39159" b="74985"/>
          <a:stretch>
            <a:fillRect/>
          </a:stretch>
        </p:blipFill>
        <p:spPr>
          <a:xfrm rot="5400000">
            <a:off x="10156247" y="2487966"/>
            <a:ext cx="840520" cy="212086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F3D24F59-1C5C-A900-8B5C-291EADCA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424" y="124542"/>
            <a:ext cx="6518836" cy="1340504"/>
          </a:xfrm>
        </p:spPr>
        <p:txBody>
          <a:bodyPr/>
          <a:lstStyle/>
          <a:p>
            <a:r>
              <a:rPr lang="en-CA" sz="26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Notre </a:t>
            </a:r>
            <a:r>
              <a:rPr lang="en-CA" sz="26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parcours</a:t>
            </a:r>
            <a:r>
              <a:rPr lang="en-CA" sz="26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 de collaboration</a:t>
            </a:r>
            <a:br>
              <a:rPr lang="en-CA" sz="26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</a:br>
            <a:r>
              <a:rPr lang="en-CA" sz="2600" cap="all" spc="150" dirty="0">
                <a:solidFill>
                  <a:schemeClr val="accent2">
                    <a:lumMod val="50000"/>
                  </a:schemeClr>
                </a:solidFill>
                <a:latin typeface="Tenorite"/>
              </a:rPr>
              <a:t>Our pathway of collaboration</a:t>
            </a:r>
            <a:endParaRPr lang="en-US" sz="2600" cap="all" spc="150" dirty="0">
              <a:solidFill>
                <a:schemeClr val="accent2">
                  <a:lumMod val="50000"/>
                </a:schemeClr>
              </a:solidFill>
              <a:latin typeface="Tenorite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2D702D6-11DA-882D-4FF7-E4CC32D894E8}"/>
              </a:ext>
            </a:extLst>
          </p:cNvPr>
          <p:cNvSpPr/>
          <p:nvPr/>
        </p:nvSpPr>
        <p:spPr>
          <a:xfrm>
            <a:off x="571401" y="3044872"/>
            <a:ext cx="797607" cy="81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AAC3C5B-AAFE-8C9E-3465-ECC1042C8366}"/>
              </a:ext>
            </a:extLst>
          </p:cNvPr>
          <p:cNvSpPr/>
          <p:nvPr/>
        </p:nvSpPr>
        <p:spPr>
          <a:xfrm>
            <a:off x="3289109" y="3038068"/>
            <a:ext cx="797607" cy="81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33A998D-43CF-F05E-186F-5ABA073F8E3A}"/>
              </a:ext>
            </a:extLst>
          </p:cNvPr>
          <p:cNvSpPr/>
          <p:nvPr/>
        </p:nvSpPr>
        <p:spPr>
          <a:xfrm>
            <a:off x="5989011" y="3040856"/>
            <a:ext cx="797607" cy="81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4357DD7-B6BB-151D-8045-AF712E9DEE1A}"/>
              </a:ext>
            </a:extLst>
          </p:cNvPr>
          <p:cNvSpPr/>
          <p:nvPr/>
        </p:nvSpPr>
        <p:spPr>
          <a:xfrm>
            <a:off x="8718469" y="3040855"/>
            <a:ext cx="797607" cy="81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9E03A1-15E9-EA6B-6E8A-654F7C0544DC}"/>
              </a:ext>
            </a:extLst>
          </p:cNvPr>
          <p:cNvSpPr txBox="1"/>
          <p:nvPr/>
        </p:nvSpPr>
        <p:spPr>
          <a:xfrm>
            <a:off x="721791" y="3327196"/>
            <a:ext cx="511679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1200" b="1" dirty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5828050-B34E-C3AA-69D3-FCFD8BB5A31E}"/>
              </a:ext>
            </a:extLst>
          </p:cNvPr>
          <p:cNvSpPr txBox="1"/>
          <p:nvPr/>
        </p:nvSpPr>
        <p:spPr>
          <a:xfrm>
            <a:off x="3244075" y="3334203"/>
            <a:ext cx="891591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1200" b="1" dirty="0">
                <a:solidFill>
                  <a:srgbClr val="000000"/>
                </a:solidFill>
              </a:rPr>
              <a:t>2015-2016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4D7CA47-550D-3E2D-1749-9313ABC41A37}"/>
              </a:ext>
            </a:extLst>
          </p:cNvPr>
          <p:cNvSpPr txBox="1"/>
          <p:nvPr/>
        </p:nvSpPr>
        <p:spPr>
          <a:xfrm>
            <a:off x="5950725" y="3334203"/>
            <a:ext cx="891591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1200" b="1" dirty="0">
                <a:solidFill>
                  <a:srgbClr val="000000"/>
                </a:solidFill>
              </a:rPr>
              <a:t>2018-2019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CBEA63-54F6-3E96-52FF-5EA148B227D6}"/>
              </a:ext>
            </a:extLst>
          </p:cNvPr>
          <p:cNvSpPr txBox="1"/>
          <p:nvPr/>
        </p:nvSpPr>
        <p:spPr>
          <a:xfrm>
            <a:off x="8667583" y="3349633"/>
            <a:ext cx="891591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1200" b="1" dirty="0">
                <a:solidFill>
                  <a:prstClr val="black"/>
                </a:solidFill>
              </a:rPr>
              <a:t>2022-2023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A12928-8891-6EE6-BFCF-C861F3AA05A3}"/>
              </a:ext>
            </a:extLst>
          </p:cNvPr>
          <p:cNvSpPr/>
          <p:nvPr/>
        </p:nvSpPr>
        <p:spPr>
          <a:xfrm>
            <a:off x="10783923" y="3082207"/>
            <a:ext cx="797607" cy="81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C82A4E-368F-83C1-DBDB-3856220332F6}"/>
              </a:ext>
            </a:extLst>
          </p:cNvPr>
          <p:cNvSpPr txBox="1"/>
          <p:nvPr/>
        </p:nvSpPr>
        <p:spPr>
          <a:xfrm>
            <a:off x="10750238" y="3366566"/>
            <a:ext cx="891591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1200" b="1" dirty="0">
                <a:solidFill>
                  <a:prstClr val="black"/>
                </a:solidFill>
              </a:rPr>
              <a:t>2024-2025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2EFE4-77B1-0EEE-AFCD-D41345183CB8}"/>
              </a:ext>
            </a:extLst>
          </p:cNvPr>
          <p:cNvSpPr txBox="1"/>
          <p:nvPr/>
        </p:nvSpPr>
        <p:spPr>
          <a:xfrm>
            <a:off x="0" y="1744192"/>
            <a:ext cx="2675924" cy="12388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ea typeface="+mn-lt"/>
                <a:cs typeface="+mn-lt"/>
              </a:rPr>
              <a:t>Comité</a:t>
            </a:r>
            <a:r>
              <a:rPr lang="en-US" dirty="0">
                <a:ea typeface="+mn-lt"/>
                <a:cs typeface="+mn-lt"/>
              </a:rPr>
              <a:t> interne SSF sur les données </a:t>
            </a:r>
            <a:endParaRPr lang="en-US" dirty="0"/>
          </a:p>
          <a:p>
            <a:pPr algn="ctr">
              <a:spcBef>
                <a:spcPts val="300"/>
              </a:spcBef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SSF Internal Committee on Data collection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0559B-F7EF-54C5-D929-7AC4640DAC74}"/>
              </a:ext>
            </a:extLst>
          </p:cNvPr>
          <p:cNvSpPr txBox="1"/>
          <p:nvPr/>
        </p:nvSpPr>
        <p:spPr>
          <a:xfrm>
            <a:off x="2426186" y="3849918"/>
            <a:ext cx="2432024" cy="30854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ea typeface="+mn-lt"/>
                <a:cs typeface="+mn-lt"/>
              </a:rPr>
              <a:t>La SSF initie des rencontres avec le RCRHS basé sur leur expertise – mené à un contrat sur étude sur les ordres professionnels</a:t>
            </a:r>
            <a:endParaRPr lang="en-US" sz="1600" dirty="0">
              <a:latin typeface="Aptos" panose="02110004020202020204"/>
              <a:ea typeface="Calibri"/>
              <a:cs typeface="Calibri"/>
            </a:endParaRPr>
          </a:p>
          <a:p>
            <a:pPr algn="ctr">
              <a:spcBef>
                <a:spcPts val="300"/>
              </a:spcBef>
            </a:pPr>
            <a:r>
              <a:rPr lang="en-CA" sz="1600" i="1" dirty="0">
                <a:solidFill>
                  <a:schemeClr val="accent2">
                    <a:lumMod val="50000"/>
                  </a:schemeClr>
                </a:solidFill>
                <a:latin typeface="Aptos"/>
                <a:ea typeface="Calibri"/>
                <a:cs typeface="Calibri"/>
              </a:rPr>
              <a:t>SSF initiates meetings with CHHRN to see how we might partner given their expertise – lead to first contract on regulatory bodies</a:t>
            </a:r>
            <a:endParaRPr lang="en-US" sz="1600" i="1" dirty="0">
              <a:solidFill>
                <a:schemeClr val="accent2">
                  <a:lumMod val="50000"/>
                </a:schemeClr>
              </a:solidFill>
              <a:latin typeface="Apto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EAC1A-DD20-5CC7-90FA-9E12D780882A}"/>
              </a:ext>
            </a:extLst>
          </p:cNvPr>
          <p:cNvSpPr txBox="1"/>
          <p:nvPr/>
        </p:nvSpPr>
        <p:spPr>
          <a:xfrm>
            <a:off x="5067904" y="1238466"/>
            <a:ext cx="2555631" cy="17927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</a:rPr>
              <a:t>Phase II de </a:t>
            </a:r>
            <a:r>
              <a:rPr lang="en-US" dirty="0" err="1">
                <a:ea typeface="+mn-lt"/>
                <a:cs typeface="+mn-lt"/>
              </a:rPr>
              <a:t>l’étude</a:t>
            </a:r>
            <a:r>
              <a:rPr lang="en-US" dirty="0">
                <a:ea typeface="+mn-lt"/>
                <a:cs typeface="+mn-lt"/>
              </a:rPr>
              <a:t> pour mise à jour des données</a:t>
            </a:r>
          </a:p>
          <a:p>
            <a:pPr algn="ctr">
              <a:spcBef>
                <a:spcPts val="300"/>
              </a:spcBef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Study phase two contract with CHWN – updated data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00A11-B67B-8C4F-D7CD-268FD0DBD977}"/>
              </a:ext>
            </a:extLst>
          </p:cNvPr>
          <p:cNvSpPr txBox="1"/>
          <p:nvPr/>
        </p:nvSpPr>
        <p:spPr>
          <a:xfrm>
            <a:off x="8045898" y="3909527"/>
            <a:ext cx="2142750" cy="29007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</a:rPr>
              <a:t>SSF </a:t>
            </a:r>
            <a:r>
              <a:rPr lang="en-US" dirty="0" err="1">
                <a:ea typeface="+mn-lt"/>
                <a:cs typeface="+mn-lt"/>
              </a:rPr>
              <a:t>devient</a:t>
            </a:r>
            <a:r>
              <a:rPr lang="en-US" dirty="0">
                <a:ea typeface="+mn-lt"/>
                <a:cs typeface="+mn-lt"/>
              </a:rPr>
              <a:t> member du </a:t>
            </a:r>
            <a:r>
              <a:rPr lang="en-US" dirty="0" err="1">
                <a:ea typeface="+mn-lt"/>
                <a:cs typeface="+mn-lt"/>
              </a:rPr>
              <a:t>comité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aviseur</a:t>
            </a:r>
            <a:r>
              <a:rPr lang="en-US" dirty="0">
                <a:ea typeface="+mn-lt"/>
                <a:cs typeface="+mn-lt"/>
              </a:rPr>
              <a:t> pour la </a:t>
            </a:r>
            <a:r>
              <a:rPr lang="en-US" dirty="0" err="1">
                <a:ea typeface="+mn-lt"/>
                <a:cs typeface="+mn-lt"/>
              </a:rPr>
              <a:t>norme</a:t>
            </a:r>
            <a:r>
              <a:rPr lang="en-US" dirty="0">
                <a:ea typeface="+mn-lt"/>
                <a:cs typeface="+mn-lt"/>
              </a:rPr>
              <a:t> sur les données RH</a:t>
            </a:r>
          </a:p>
          <a:p>
            <a:pPr algn="ctr">
              <a:spcBef>
                <a:spcPts val="300"/>
              </a:spcBef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SSF as advisory committee member for the development of the CHWN MDS on HR</a:t>
            </a: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63">
            <a:extLst>
              <a:ext uri="{FF2B5EF4-FFF2-40B4-BE49-F238E27FC236}">
                <a16:creationId xmlns:a16="http://schemas.microsoft.com/office/drawing/2014/main" id="{19188D87-C9CB-21E7-9220-94EE78DBEDD6}"/>
              </a:ext>
            </a:extLst>
          </p:cNvPr>
          <p:cNvSpPr txBox="1"/>
          <p:nvPr/>
        </p:nvSpPr>
        <p:spPr>
          <a:xfrm>
            <a:off x="10030443" y="293795"/>
            <a:ext cx="2142750" cy="29007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</a:rPr>
              <a:t>Partenariat avec le RCPS pour la mise à jour des données sur la VL captee par les </a:t>
            </a:r>
            <a:r>
              <a:rPr lang="en-US" dirty="0" err="1">
                <a:ea typeface="+mn-lt"/>
                <a:cs typeface="+mn-lt"/>
              </a:rPr>
              <a:t>ordres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algn="ctr">
              <a:spcBef>
                <a:spcPts val="300"/>
              </a:spcBef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Partnership with CHWN for regulatory bodies language data update</a:t>
            </a: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56">
            <a:extLst>
              <a:ext uri="{FF2B5EF4-FFF2-40B4-BE49-F238E27FC236}">
                <a16:creationId xmlns:a16="http://schemas.microsoft.com/office/drawing/2014/main" id="{F9C84EF2-9D12-BBD5-C6DA-2CEDA986F9FE}"/>
              </a:ext>
            </a:extLst>
          </p:cNvPr>
          <p:cNvSpPr txBox="1"/>
          <p:nvPr/>
        </p:nvSpPr>
        <p:spPr>
          <a:xfrm>
            <a:off x="4741875" y="4031659"/>
            <a:ext cx="1981066" cy="23467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ea typeface="+mn-lt"/>
                <a:cs typeface="+mn-lt"/>
              </a:rPr>
              <a:t>Discussions SSF avec Louise Bouchard sur le </a:t>
            </a:r>
            <a:r>
              <a:rPr lang="en-US" sz="1600" dirty="0" err="1">
                <a:ea typeface="+mn-lt"/>
                <a:cs typeface="+mn-lt"/>
              </a:rPr>
              <a:t>répertoir</a:t>
            </a:r>
            <a:r>
              <a:rPr lang="en-US" sz="1600" dirty="0">
                <a:ea typeface="+mn-lt"/>
                <a:cs typeface="+mn-lt"/>
              </a:rPr>
              <a:t> des données</a:t>
            </a:r>
            <a:endParaRPr lang="en-US" sz="1600" dirty="0"/>
          </a:p>
          <a:p>
            <a:pPr algn="ctr">
              <a:spcBef>
                <a:spcPts val="300"/>
              </a:spcBef>
            </a:pP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SSF discussions with Louise Bouchard on data directory</a:t>
            </a:r>
          </a:p>
        </p:txBody>
      </p:sp>
    </p:spTree>
    <p:extLst>
      <p:ext uri="{BB962C8B-B14F-4D97-AF65-F5344CB8AC3E}">
        <p14:creationId xmlns:p14="http://schemas.microsoft.com/office/powerpoint/2010/main" val="28576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87A88-BD6F-B2C7-472A-44719C706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A line with circles and dots&#10;&#10;AI-generated content may be incorrect.">
            <a:extLst>
              <a:ext uri="{FF2B5EF4-FFF2-40B4-BE49-F238E27FC236}">
                <a16:creationId xmlns:a16="http://schemas.microsoft.com/office/drawing/2014/main" id="{F6AF93F6-04F3-8EF0-E600-240DE3DFE0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432" t="2565" r="41227" b="3430"/>
          <a:stretch>
            <a:fillRect/>
          </a:stretch>
        </p:blipFill>
        <p:spPr>
          <a:xfrm rot="5400000">
            <a:off x="5721040" y="-1620186"/>
            <a:ext cx="750929" cy="10161335"/>
          </a:xfrm>
          <a:prstGeom prst="rect">
            <a:avLst/>
          </a:prstGeom>
        </p:spPr>
      </p:pic>
      <p:sp>
        <p:nvSpPr>
          <p:cNvPr id="19" name="Slide Number Placeholder 14">
            <a:extLst>
              <a:ext uri="{FF2B5EF4-FFF2-40B4-BE49-F238E27FC236}">
                <a16:creationId xmlns:a16="http://schemas.microsoft.com/office/drawing/2014/main" id="{5FA163E5-9FCC-AE08-A08A-ECDAC66817C1}"/>
              </a:ext>
            </a:extLst>
          </p:cNvPr>
          <p:cNvSpPr txBox="1">
            <a:spLocks/>
          </p:cNvSpPr>
          <p:nvPr/>
        </p:nvSpPr>
        <p:spPr>
          <a:xfrm>
            <a:off x="5940542" y="6546516"/>
            <a:ext cx="305300" cy="243417"/>
          </a:xfrm>
          <a:prstGeom prst="rect">
            <a:avLst/>
          </a:prstGeom>
          <a:noFill/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>
                <a:solidFill>
                  <a:srgbClr val="54545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5</a:t>
            </a:fld>
            <a:endParaRPr lang="en-US">
              <a:solidFill>
                <a:srgbClr val="54545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2A3F864-3FF4-C794-E5DE-84BE0562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846" y="155949"/>
            <a:ext cx="6518836" cy="1340504"/>
          </a:xfrm>
        </p:spPr>
        <p:txBody>
          <a:bodyPr/>
          <a:lstStyle/>
          <a:p>
            <a:r>
              <a:rPr lang="en-CA" sz="26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Notre </a:t>
            </a:r>
            <a:r>
              <a:rPr lang="en-CA" sz="26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parcours</a:t>
            </a:r>
            <a:r>
              <a:rPr lang="en-CA" sz="26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 de collaboration</a:t>
            </a:r>
            <a:br>
              <a:rPr lang="en-CA" sz="26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</a:br>
            <a:r>
              <a:rPr lang="en-CA" sz="2600" cap="all" spc="150" dirty="0">
                <a:solidFill>
                  <a:schemeClr val="accent2">
                    <a:lumMod val="50000"/>
                  </a:schemeClr>
                </a:solidFill>
                <a:latin typeface="Tenorite"/>
              </a:rPr>
              <a:t>Our pathway of collaboration</a:t>
            </a:r>
            <a:endParaRPr lang="en-US" sz="2600" cap="all" spc="150" dirty="0">
              <a:solidFill>
                <a:schemeClr val="accent2">
                  <a:lumMod val="50000"/>
                </a:schemeClr>
              </a:solidFill>
              <a:latin typeface="Tenorite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13CB50-44EA-4B4D-87B2-56F6632AFE02}"/>
              </a:ext>
            </a:extLst>
          </p:cNvPr>
          <p:cNvSpPr/>
          <p:nvPr/>
        </p:nvSpPr>
        <p:spPr>
          <a:xfrm>
            <a:off x="1545146" y="3028496"/>
            <a:ext cx="797607" cy="811850"/>
          </a:xfrm>
          <a:prstGeom prst="ellipse">
            <a:avLst/>
          </a:prstGeom>
          <a:solidFill>
            <a:srgbClr val="ED7D3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6B85765-C2E7-5267-C4AD-41994F48C3F5}"/>
              </a:ext>
            </a:extLst>
          </p:cNvPr>
          <p:cNvSpPr/>
          <p:nvPr/>
        </p:nvSpPr>
        <p:spPr>
          <a:xfrm>
            <a:off x="4262854" y="3021692"/>
            <a:ext cx="797607" cy="811850"/>
          </a:xfrm>
          <a:prstGeom prst="ellipse">
            <a:avLst/>
          </a:prstGeom>
          <a:solidFill>
            <a:srgbClr val="ED7D3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D8B362E-4902-79CD-6F75-311706DF54BC}"/>
              </a:ext>
            </a:extLst>
          </p:cNvPr>
          <p:cNvSpPr/>
          <p:nvPr/>
        </p:nvSpPr>
        <p:spPr>
          <a:xfrm>
            <a:off x="6962756" y="3024480"/>
            <a:ext cx="797607" cy="811850"/>
          </a:xfrm>
          <a:prstGeom prst="ellipse">
            <a:avLst/>
          </a:prstGeom>
          <a:solidFill>
            <a:srgbClr val="ED7D3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AB1B400-B873-0B3B-C5B2-BE009D3A6AE1}"/>
              </a:ext>
            </a:extLst>
          </p:cNvPr>
          <p:cNvSpPr/>
          <p:nvPr/>
        </p:nvSpPr>
        <p:spPr>
          <a:xfrm>
            <a:off x="9692214" y="3024479"/>
            <a:ext cx="797607" cy="811850"/>
          </a:xfrm>
          <a:prstGeom prst="ellipse">
            <a:avLst/>
          </a:prstGeom>
          <a:solidFill>
            <a:srgbClr val="ED7D3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1395A-9B76-C9B1-1B7E-3A80DC028708}"/>
              </a:ext>
            </a:extLst>
          </p:cNvPr>
          <p:cNvSpPr txBox="1"/>
          <p:nvPr/>
        </p:nvSpPr>
        <p:spPr>
          <a:xfrm>
            <a:off x="1686829" y="3299545"/>
            <a:ext cx="511679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1200" b="1">
                <a:solidFill>
                  <a:srgbClr val="000000"/>
                </a:solidFill>
              </a:rPr>
              <a:t>2016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09413C-A100-E8AC-4932-990FCBE9698F}"/>
              </a:ext>
            </a:extLst>
          </p:cNvPr>
          <p:cNvSpPr txBox="1"/>
          <p:nvPr/>
        </p:nvSpPr>
        <p:spPr>
          <a:xfrm>
            <a:off x="4406868" y="3290081"/>
            <a:ext cx="511679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1200" b="1">
                <a:solidFill>
                  <a:srgbClr val="000000"/>
                </a:solidFill>
              </a:rPr>
              <a:t>2020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BC553D-22FB-610B-4D2A-719198487F37}"/>
              </a:ext>
            </a:extLst>
          </p:cNvPr>
          <p:cNvSpPr txBox="1"/>
          <p:nvPr/>
        </p:nvSpPr>
        <p:spPr>
          <a:xfrm>
            <a:off x="7107342" y="3292074"/>
            <a:ext cx="511679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1200" b="1">
                <a:solidFill>
                  <a:srgbClr val="000000"/>
                </a:solidFill>
              </a:rPr>
              <a:t>2022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CD35B7-0598-AB23-E288-6B0CEE421B9E}"/>
              </a:ext>
            </a:extLst>
          </p:cNvPr>
          <p:cNvSpPr txBox="1"/>
          <p:nvPr/>
        </p:nvSpPr>
        <p:spPr>
          <a:xfrm>
            <a:off x="9834261" y="3300078"/>
            <a:ext cx="511679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1200" b="1">
                <a:solidFill>
                  <a:srgbClr val="000000"/>
                </a:solidFill>
              </a:rPr>
              <a:t>2024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9B994EB-916F-D2EA-265D-A4EA1D877363}"/>
              </a:ext>
            </a:extLst>
          </p:cNvPr>
          <p:cNvSpPr txBox="1"/>
          <p:nvPr/>
        </p:nvSpPr>
        <p:spPr>
          <a:xfrm>
            <a:off x="462837" y="1469125"/>
            <a:ext cx="3759831" cy="1502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</a:rPr>
              <a:t>CHWN– SSF : Données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langue française dans les </a:t>
            </a:r>
            <a:r>
              <a:rPr lang="en-US" dirty="0" err="1">
                <a:ea typeface="+mn-lt"/>
                <a:cs typeface="+mn-lt"/>
              </a:rPr>
              <a:t>organismes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réglementation</a:t>
            </a:r>
            <a:endParaRPr lang="en-US" dirty="0"/>
          </a:p>
          <a:p>
            <a:pPr algn="ctr">
              <a:spcBef>
                <a:spcPts val="300"/>
              </a:spcBef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French Language Data in Regulatory Authorities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466EF5-8E22-D7B1-E6BE-F046846042B5}"/>
              </a:ext>
            </a:extLst>
          </p:cNvPr>
          <p:cNvSpPr txBox="1"/>
          <p:nvPr/>
        </p:nvSpPr>
        <p:spPr>
          <a:xfrm>
            <a:off x="2588964" y="3842637"/>
            <a:ext cx="4139257" cy="29007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CA" dirty="0">
                <a:ea typeface="+mn-lt"/>
                <a:cs typeface="+mn-lt"/>
              </a:rPr>
              <a:t>Le CHWN </a:t>
            </a:r>
            <a:r>
              <a:rPr lang="en-CA" dirty="0" err="1">
                <a:ea typeface="+mn-lt"/>
                <a:cs typeface="+mn-lt"/>
              </a:rPr>
              <a:t>sollicite</a:t>
            </a:r>
            <a:r>
              <a:rPr lang="en-CA" dirty="0">
                <a:ea typeface="+mn-lt"/>
                <a:cs typeface="+mn-lt"/>
              </a:rPr>
              <a:t> des fonds </a:t>
            </a:r>
            <a:r>
              <a:rPr lang="en-CA" dirty="0" err="1">
                <a:ea typeface="+mn-lt"/>
                <a:cs typeface="+mn-lt"/>
              </a:rPr>
              <a:t>auprès</a:t>
            </a:r>
            <a:r>
              <a:rPr lang="en-CA" dirty="0">
                <a:ea typeface="+mn-lt"/>
                <a:cs typeface="+mn-lt"/>
              </a:rPr>
              <a:t> des IRSC pour </a:t>
            </a:r>
            <a:r>
              <a:rPr lang="en-CA" dirty="0" err="1">
                <a:ea typeface="+mn-lt"/>
                <a:cs typeface="+mn-lt"/>
              </a:rPr>
              <a:t>améliorer</a:t>
            </a:r>
            <a:r>
              <a:rPr lang="en-CA" dirty="0">
                <a:ea typeface="+mn-lt"/>
                <a:cs typeface="+mn-lt"/>
              </a:rPr>
              <a:t> les </a:t>
            </a:r>
            <a:r>
              <a:rPr lang="en-CA" dirty="0" err="1">
                <a:ea typeface="+mn-lt"/>
                <a:cs typeface="+mn-lt"/>
              </a:rPr>
              <a:t>normes</a:t>
            </a:r>
            <a:r>
              <a:rPr lang="en-CA" dirty="0">
                <a:ea typeface="+mn-lt"/>
                <a:cs typeface="+mn-lt"/>
              </a:rPr>
              <a:t> relatives aux données sur les </a:t>
            </a:r>
            <a:r>
              <a:rPr lang="en-CA" dirty="0" err="1">
                <a:ea typeface="+mn-lt"/>
                <a:cs typeface="+mn-lt"/>
              </a:rPr>
              <a:t>effectifs</a:t>
            </a:r>
            <a:r>
              <a:rPr lang="en-CA" dirty="0">
                <a:ea typeface="+mn-lt"/>
                <a:cs typeface="+mn-lt"/>
              </a:rPr>
              <a:t> de la santé (y </a:t>
            </a:r>
            <a:r>
              <a:rPr lang="en-CA" dirty="0" err="1">
                <a:ea typeface="+mn-lt"/>
                <a:cs typeface="+mn-lt"/>
              </a:rPr>
              <a:t>compris</a:t>
            </a:r>
            <a:r>
              <a:rPr lang="en-CA" dirty="0">
                <a:ea typeface="+mn-lt"/>
                <a:cs typeface="+mn-lt"/>
              </a:rPr>
              <a:t> la langue) avec le SSF </a:t>
            </a:r>
            <a:r>
              <a:rPr lang="en-CA" dirty="0" err="1">
                <a:ea typeface="+mn-lt"/>
                <a:cs typeface="+mn-lt"/>
              </a:rPr>
              <a:t>comme</a:t>
            </a:r>
            <a:r>
              <a:rPr lang="en-CA" dirty="0">
                <a:ea typeface="+mn-lt"/>
                <a:cs typeface="+mn-lt"/>
              </a:rPr>
              <a:t> </a:t>
            </a:r>
            <a:r>
              <a:rPr lang="en-CA" dirty="0" err="1">
                <a:ea typeface="+mn-lt"/>
                <a:cs typeface="+mn-lt"/>
              </a:rPr>
              <a:t>partenaire</a:t>
            </a:r>
            <a:r>
              <a:rPr lang="en-CA" dirty="0">
                <a:ea typeface="+mn-lt"/>
                <a:cs typeface="+mn-lt"/>
              </a:rPr>
              <a:t> </a:t>
            </a:r>
            <a:r>
              <a:rPr lang="en-CA" dirty="0" err="1">
                <a:ea typeface="+mn-lt"/>
                <a:cs typeface="+mn-lt"/>
              </a:rPr>
              <a:t>utilisateur</a:t>
            </a:r>
            <a:r>
              <a:rPr lang="en-CA" dirty="0">
                <a:ea typeface="+mn-lt"/>
                <a:cs typeface="+mn-lt"/>
              </a:rPr>
              <a:t> des </a:t>
            </a:r>
            <a:r>
              <a:rPr lang="en-CA" dirty="0" err="1">
                <a:ea typeface="+mn-lt"/>
                <a:cs typeface="+mn-lt"/>
              </a:rPr>
              <a:t>connaissances</a:t>
            </a:r>
            <a:r>
              <a:rPr lang="en-CA" dirty="0">
                <a:ea typeface="+mn-lt"/>
                <a:cs typeface="+mn-lt"/>
              </a:rPr>
              <a:t>.</a:t>
            </a:r>
            <a:endParaRPr lang="en-US" dirty="0">
              <a:latin typeface="Aptos" panose="02110004020202020204"/>
              <a:ea typeface="Calibri"/>
              <a:cs typeface="Calibri"/>
            </a:endParaRPr>
          </a:p>
          <a:p>
            <a:pPr algn="ctr">
              <a:spcBef>
                <a:spcPts val="300"/>
              </a:spcBef>
            </a:pPr>
            <a:r>
              <a:rPr lang="en-CA" i="1" dirty="0">
                <a:solidFill>
                  <a:schemeClr val="accent2">
                    <a:lumMod val="50000"/>
                  </a:schemeClr>
                </a:solidFill>
                <a:latin typeface="Aptos"/>
                <a:ea typeface="Calibri"/>
                <a:cs typeface="Calibri"/>
              </a:rPr>
              <a:t>CHWN applies for CIHR funds for an enhanced health workforce data standard (including language) with SSF as knowledge user partners</a:t>
            </a:r>
            <a:endParaRPr lang="en-US" i="1" dirty="0">
              <a:solidFill>
                <a:schemeClr val="accent2">
                  <a:lumMod val="50000"/>
                </a:schemeClr>
              </a:solidFill>
              <a:latin typeface="Apto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5EF06C-D651-E40B-2123-81A01741FF42}"/>
              </a:ext>
            </a:extLst>
          </p:cNvPr>
          <p:cNvSpPr txBox="1"/>
          <p:nvPr/>
        </p:nvSpPr>
        <p:spPr>
          <a:xfrm>
            <a:off x="5738698" y="1465046"/>
            <a:ext cx="3777378" cy="1502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ea typeface="+mn-lt"/>
                <a:cs typeface="+mn-lt"/>
              </a:rPr>
              <a:t>Conférence</a:t>
            </a:r>
            <a:r>
              <a:rPr lang="en-US" dirty="0">
                <a:ea typeface="+mn-lt"/>
                <a:cs typeface="+mn-lt"/>
              </a:rPr>
              <a:t> sur les personnels de santé au Canada</a:t>
            </a:r>
          </a:p>
          <a:p>
            <a:pPr algn="ctr">
              <a:spcBef>
                <a:spcPts val="300"/>
              </a:spcBef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Canadian Health Workforce Conference Presentations </a:t>
            </a: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2020, 2022,2024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D8B6B7-66C9-56E3-2362-C2BA8513089C}"/>
              </a:ext>
            </a:extLst>
          </p:cNvPr>
          <p:cNvSpPr txBox="1"/>
          <p:nvPr/>
        </p:nvSpPr>
        <p:spPr>
          <a:xfrm>
            <a:off x="7926389" y="3840346"/>
            <a:ext cx="4210833" cy="20697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ea typeface="+mn-lt"/>
                <a:cs typeface="+mn-lt"/>
              </a:rPr>
              <a:t>Analyse</a:t>
            </a:r>
            <a:r>
              <a:rPr lang="en-US" dirty="0">
                <a:ea typeface="+mn-lt"/>
                <a:cs typeface="+mn-lt"/>
              </a:rPr>
              <a:t> mise à jour pendant un stage </a:t>
            </a:r>
            <a:r>
              <a:rPr lang="en-US" dirty="0" err="1">
                <a:ea typeface="+mn-lt"/>
                <a:cs typeface="+mn-lt"/>
              </a:rPr>
              <a:t>étudiant</a:t>
            </a:r>
            <a:r>
              <a:rPr lang="en-US" dirty="0">
                <a:ea typeface="+mn-lt"/>
                <a:cs typeface="+mn-lt"/>
              </a:rPr>
              <a:t> à </a:t>
            </a:r>
            <a:r>
              <a:rPr lang="en-US" dirty="0" err="1">
                <a:ea typeface="+mn-lt"/>
                <a:cs typeface="+mn-lt"/>
              </a:rPr>
              <a:t>l'Université</a:t>
            </a:r>
            <a:r>
              <a:rPr lang="en-US" dirty="0">
                <a:ea typeface="+mn-lt"/>
                <a:cs typeface="+mn-lt"/>
              </a:rPr>
              <a:t> McMaster et à un article </a:t>
            </a:r>
            <a:r>
              <a:rPr lang="en-US" dirty="0" err="1">
                <a:ea typeface="+mn-lt"/>
                <a:cs typeface="+mn-lt"/>
              </a:rPr>
              <a:t>accepté</a:t>
            </a:r>
            <a:r>
              <a:rPr lang="en-US" dirty="0">
                <a:ea typeface="+mn-lt"/>
                <a:cs typeface="+mn-lt"/>
              </a:rPr>
              <a:t> pour le dossier </a:t>
            </a:r>
            <a:r>
              <a:rPr lang="en-US" dirty="0" err="1">
                <a:ea typeface="+mn-lt"/>
                <a:cs typeface="+mn-lt"/>
              </a:rPr>
              <a:t>spécial</a:t>
            </a:r>
            <a:r>
              <a:rPr lang="en-US" dirty="0">
                <a:ea typeface="+mn-lt"/>
                <a:cs typeface="+mn-lt"/>
              </a:rPr>
              <a:t> sur les politiques de santé.</a:t>
            </a:r>
          </a:p>
          <a:p>
            <a:pPr algn="ctr">
              <a:spcBef>
                <a:spcPts val="300"/>
              </a:spcBef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Updated analysis through a McMaster Student Placement &amp; Accepted Paper for Health Policy Special Issue</a:t>
            </a: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>
            <a:extLst>
              <a:ext uri="{FF2B5EF4-FFF2-40B4-BE49-F238E27FC236}">
                <a16:creationId xmlns:a16="http://schemas.microsoft.com/office/drawing/2014/main" id="{311B2147-30AD-03FB-CFFE-E4FDBC3A00CD}"/>
              </a:ext>
            </a:extLst>
          </p:cNvPr>
          <p:cNvSpPr txBox="1"/>
          <p:nvPr/>
        </p:nvSpPr>
        <p:spPr>
          <a:xfrm>
            <a:off x="1021588" y="299006"/>
            <a:ext cx="10102023" cy="526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82"/>
              </a:lnSpc>
            </a:pPr>
            <a:r>
              <a:rPr lang="en-US" sz="28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Législation</a:t>
            </a:r>
            <a:r>
              <a:rPr lang="en-US" sz="28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+mj-lt"/>
                <a:cs typeface="+mj-lt"/>
              </a:rPr>
              <a:t> | </a:t>
            </a:r>
            <a:r>
              <a:rPr lang="en-US" sz="2800" cap="all" spc="150" dirty="0">
                <a:solidFill>
                  <a:schemeClr val="accent2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Legislation</a:t>
            </a:r>
            <a:r>
              <a:rPr lang="en-US" sz="425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3901533A-F0A6-A973-E55F-C877DD49409F}"/>
              </a:ext>
            </a:extLst>
          </p:cNvPr>
          <p:cNvSpPr txBox="1">
            <a:spLocks/>
          </p:cNvSpPr>
          <p:nvPr/>
        </p:nvSpPr>
        <p:spPr>
          <a:xfrm>
            <a:off x="5945202" y="6613545"/>
            <a:ext cx="305300" cy="243417"/>
          </a:xfrm>
          <a:prstGeom prst="rect">
            <a:avLst/>
          </a:prstGeom>
          <a:noFill/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545454"/>
                </a:solidFill>
                <a:ea typeface="Open Sans"/>
                <a:cs typeface="Open Sans"/>
              </a:rPr>
              <a:t>13</a:t>
            </a:r>
            <a:endParaRPr lang="en-US" dirty="0">
              <a:solidFill>
                <a:srgbClr val="54545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2" descr="A logo of people in a circle&#10;&#10;AI-generated content may be incorrect.">
            <a:extLst>
              <a:ext uri="{FF2B5EF4-FFF2-40B4-BE49-F238E27FC236}">
                <a16:creationId xmlns:a16="http://schemas.microsoft.com/office/drawing/2014/main" id="{21A0FAF4-153F-FEC1-A479-1988DE860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53" y="6073487"/>
            <a:ext cx="2878147" cy="83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SF">
            <a:extLst>
              <a:ext uri="{FF2B5EF4-FFF2-40B4-BE49-F238E27FC236}">
                <a16:creationId xmlns:a16="http://schemas.microsoft.com/office/drawing/2014/main" id="{4C570EF0-E8FA-B8BE-22A7-B45D5A1FF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1" y="6142106"/>
            <a:ext cx="2095500" cy="7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21D4BDD-E61E-E8CF-B54F-591A72B74F09}"/>
              </a:ext>
            </a:extLst>
          </p:cNvPr>
          <p:cNvGrpSpPr/>
          <p:nvPr/>
        </p:nvGrpSpPr>
        <p:grpSpPr>
          <a:xfrm>
            <a:off x="1086142" y="180966"/>
            <a:ext cx="1395253" cy="1049956"/>
            <a:chOff x="7878315" y="1719905"/>
            <a:chExt cx="3704512" cy="2755896"/>
          </a:xfrm>
        </p:grpSpPr>
        <p:sp>
          <p:nvSpPr>
            <p:cNvPr id="15" name="Google Shape;866;p41">
              <a:extLst>
                <a:ext uri="{FF2B5EF4-FFF2-40B4-BE49-F238E27FC236}">
                  <a16:creationId xmlns:a16="http://schemas.microsoft.com/office/drawing/2014/main" id="{ADA7D5FF-1DC1-3518-15EB-4A151E8492DB}"/>
                </a:ext>
              </a:extLst>
            </p:cNvPr>
            <p:cNvSpPr txBox="1">
              <a:spLocks/>
            </p:cNvSpPr>
            <p:nvPr/>
          </p:nvSpPr>
          <p:spPr>
            <a:xfrm>
              <a:off x="7878315" y="4028201"/>
              <a:ext cx="3704512" cy="4476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CA" sz="800">
                  <a:latin typeface="+mj-lt"/>
                </a:rPr>
                <a:t>RECHERCHE | RESEARCH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7494B7-99A3-9B37-39BA-A7B9C9665ECA}"/>
                </a:ext>
              </a:extLst>
            </p:cNvPr>
            <p:cNvGrpSpPr/>
            <p:nvPr/>
          </p:nvGrpSpPr>
          <p:grpSpPr>
            <a:xfrm>
              <a:off x="8821885" y="1719905"/>
              <a:ext cx="1805857" cy="1817352"/>
              <a:chOff x="8821886" y="2718257"/>
              <a:chExt cx="819000" cy="819000"/>
            </a:xfrm>
          </p:grpSpPr>
          <p:sp>
            <p:nvSpPr>
              <p:cNvPr id="17" name="Google Shape;868;p41">
                <a:extLst>
                  <a:ext uri="{FF2B5EF4-FFF2-40B4-BE49-F238E27FC236}">
                    <a16:creationId xmlns:a16="http://schemas.microsoft.com/office/drawing/2014/main" id="{4A6EBA5B-8647-C306-509F-EBBA0DD12634}"/>
                  </a:ext>
                </a:extLst>
              </p:cNvPr>
              <p:cNvSpPr/>
              <p:nvPr/>
            </p:nvSpPr>
            <p:spPr>
              <a:xfrm>
                <a:off x="8821886" y="2718257"/>
                <a:ext cx="819000" cy="819000"/>
              </a:xfrm>
              <a:prstGeom prst="ellipse">
                <a:avLst/>
              </a:prstGeom>
              <a:solidFill>
                <a:srgbClr val="E7D2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missioner"/>
                  <a:ea typeface="Commissioner"/>
                  <a:cs typeface="Commissioner"/>
                  <a:sym typeface="Commissioner"/>
                </a:endParaRPr>
              </a:p>
            </p:txBody>
          </p:sp>
          <p:sp>
            <p:nvSpPr>
              <p:cNvPr id="18" name="Google Shape;873;p41">
                <a:extLst>
                  <a:ext uri="{FF2B5EF4-FFF2-40B4-BE49-F238E27FC236}">
                    <a16:creationId xmlns:a16="http://schemas.microsoft.com/office/drawing/2014/main" id="{89349704-2398-2C42-59DC-CF024FD6A26C}"/>
                  </a:ext>
                </a:extLst>
              </p:cNvPr>
              <p:cNvSpPr/>
              <p:nvPr/>
            </p:nvSpPr>
            <p:spPr>
              <a:xfrm>
                <a:off x="9023599" y="2957440"/>
                <a:ext cx="415554" cy="340642"/>
              </a:xfrm>
              <a:custGeom>
                <a:avLst/>
                <a:gdLst/>
                <a:ahLst/>
                <a:cxnLst/>
                <a:rect l="l" t="t" r="r" b="b"/>
                <a:pathLst>
                  <a:path w="11967" h="9809" extrusionOk="0">
                    <a:moveTo>
                      <a:pt x="8309" y="358"/>
                    </a:moveTo>
                    <a:cubicBezTo>
                      <a:pt x="8940" y="358"/>
                      <a:pt x="9663" y="469"/>
                      <a:pt x="10418" y="796"/>
                    </a:cubicBezTo>
                    <a:lnTo>
                      <a:pt x="10418" y="7796"/>
                    </a:lnTo>
                    <a:cubicBezTo>
                      <a:pt x="9723" y="7513"/>
                      <a:pt x="8997" y="7381"/>
                      <a:pt x="8289" y="7381"/>
                    </a:cubicBezTo>
                    <a:cubicBezTo>
                      <a:pt x="7542" y="7381"/>
                      <a:pt x="6816" y="7527"/>
                      <a:pt x="6168" y="7796"/>
                    </a:cubicBezTo>
                    <a:lnTo>
                      <a:pt x="6168" y="796"/>
                    </a:lnTo>
                    <a:cubicBezTo>
                      <a:pt x="6430" y="676"/>
                      <a:pt x="7238" y="358"/>
                      <a:pt x="8309" y="358"/>
                    </a:cubicBezTo>
                    <a:close/>
                    <a:moveTo>
                      <a:pt x="3700" y="358"/>
                    </a:moveTo>
                    <a:cubicBezTo>
                      <a:pt x="4458" y="358"/>
                      <a:pt x="5191" y="513"/>
                      <a:pt x="5823" y="796"/>
                    </a:cubicBezTo>
                    <a:cubicBezTo>
                      <a:pt x="5811" y="1677"/>
                      <a:pt x="5811" y="6761"/>
                      <a:pt x="5811" y="7796"/>
                    </a:cubicBezTo>
                    <a:cubicBezTo>
                      <a:pt x="5418" y="7642"/>
                      <a:pt x="4656" y="7392"/>
                      <a:pt x="3668" y="7392"/>
                    </a:cubicBezTo>
                    <a:cubicBezTo>
                      <a:pt x="2929" y="7392"/>
                      <a:pt x="2215" y="7523"/>
                      <a:pt x="1548" y="7808"/>
                    </a:cubicBezTo>
                    <a:lnTo>
                      <a:pt x="1548" y="3867"/>
                    </a:lnTo>
                    <a:cubicBezTo>
                      <a:pt x="1548" y="3760"/>
                      <a:pt x="1477" y="3689"/>
                      <a:pt x="1370" y="3689"/>
                    </a:cubicBezTo>
                    <a:cubicBezTo>
                      <a:pt x="1262" y="3689"/>
                      <a:pt x="1191" y="3760"/>
                      <a:pt x="1191" y="3867"/>
                    </a:cubicBezTo>
                    <a:lnTo>
                      <a:pt x="1191" y="7987"/>
                    </a:lnTo>
                    <a:cubicBezTo>
                      <a:pt x="1191" y="8118"/>
                      <a:pt x="1298" y="8225"/>
                      <a:pt x="1429" y="8225"/>
                    </a:cubicBezTo>
                    <a:cubicBezTo>
                      <a:pt x="1465" y="8225"/>
                      <a:pt x="1489" y="8225"/>
                      <a:pt x="1524" y="8213"/>
                    </a:cubicBezTo>
                    <a:cubicBezTo>
                      <a:pt x="2203" y="7916"/>
                      <a:pt x="2917" y="7761"/>
                      <a:pt x="3656" y="7761"/>
                    </a:cubicBezTo>
                    <a:cubicBezTo>
                      <a:pt x="4715" y="7761"/>
                      <a:pt x="5537" y="8070"/>
                      <a:pt x="5799" y="8189"/>
                    </a:cubicBezTo>
                    <a:lnTo>
                      <a:pt x="5799" y="8606"/>
                    </a:lnTo>
                    <a:lnTo>
                      <a:pt x="417" y="8606"/>
                    </a:lnTo>
                    <a:cubicBezTo>
                      <a:pt x="381" y="8606"/>
                      <a:pt x="358" y="8582"/>
                      <a:pt x="358" y="8547"/>
                    </a:cubicBezTo>
                    <a:lnTo>
                      <a:pt x="358" y="1248"/>
                    </a:lnTo>
                    <a:cubicBezTo>
                      <a:pt x="358" y="1212"/>
                      <a:pt x="381" y="1188"/>
                      <a:pt x="417" y="1188"/>
                    </a:cubicBezTo>
                    <a:lnTo>
                      <a:pt x="1203" y="1188"/>
                    </a:lnTo>
                    <a:lnTo>
                      <a:pt x="1203" y="3153"/>
                    </a:lnTo>
                    <a:cubicBezTo>
                      <a:pt x="1203" y="3248"/>
                      <a:pt x="1274" y="3332"/>
                      <a:pt x="1382" y="3332"/>
                    </a:cubicBezTo>
                    <a:cubicBezTo>
                      <a:pt x="1489" y="3332"/>
                      <a:pt x="1560" y="3248"/>
                      <a:pt x="1560" y="3153"/>
                    </a:cubicBezTo>
                    <a:lnTo>
                      <a:pt x="1560" y="796"/>
                    </a:lnTo>
                    <a:cubicBezTo>
                      <a:pt x="2253" y="495"/>
                      <a:pt x="2987" y="358"/>
                      <a:pt x="3700" y="358"/>
                    </a:cubicBezTo>
                    <a:close/>
                    <a:moveTo>
                      <a:pt x="6608" y="7987"/>
                    </a:moveTo>
                    <a:lnTo>
                      <a:pt x="6608" y="9249"/>
                    </a:lnTo>
                    <a:lnTo>
                      <a:pt x="6501" y="9166"/>
                    </a:lnTo>
                    <a:cubicBezTo>
                      <a:pt x="6471" y="9136"/>
                      <a:pt x="6430" y="9121"/>
                      <a:pt x="6390" y="9121"/>
                    </a:cubicBezTo>
                    <a:cubicBezTo>
                      <a:pt x="6349" y="9121"/>
                      <a:pt x="6311" y="9136"/>
                      <a:pt x="6287" y="9166"/>
                    </a:cubicBezTo>
                    <a:lnTo>
                      <a:pt x="6168" y="9261"/>
                    </a:lnTo>
                    <a:lnTo>
                      <a:pt x="6168" y="8166"/>
                    </a:lnTo>
                    <a:cubicBezTo>
                      <a:pt x="6251" y="8118"/>
                      <a:pt x="6418" y="8058"/>
                      <a:pt x="6608" y="7987"/>
                    </a:cubicBezTo>
                    <a:close/>
                    <a:moveTo>
                      <a:pt x="8273" y="0"/>
                    </a:moveTo>
                    <a:cubicBezTo>
                      <a:pt x="7438" y="0"/>
                      <a:pt x="6643" y="178"/>
                      <a:pt x="5989" y="486"/>
                    </a:cubicBezTo>
                    <a:cubicBezTo>
                      <a:pt x="5715" y="367"/>
                      <a:pt x="4858" y="10"/>
                      <a:pt x="3668" y="10"/>
                    </a:cubicBezTo>
                    <a:cubicBezTo>
                      <a:pt x="2858" y="10"/>
                      <a:pt x="2072" y="176"/>
                      <a:pt x="1322" y="510"/>
                    </a:cubicBezTo>
                    <a:cubicBezTo>
                      <a:pt x="1143" y="593"/>
                      <a:pt x="1191" y="796"/>
                      <a:pt x="1191" y="843"/>
                    </a:cubicBezTo>
                    <a:lnTo>
                      <a:pt x="405" y="843"/>
                    </a:lnTo>
                    <a:cubicBezTo>
                      <a:pt x="179" y="843"/>
                      <a:pt x="0" y="1022"/>
                      <a:pt x="0" y="1248"/>
                    </a:cubicBezTo>
                    <a:lnTo>
                      <a:pt x="0" y="8535"/>
                    </a:lnTo>
                    <a:cubicBezTo>
                      <a:pt x="0" y="8761"/>
                      <a:pt x="179" y="8939"/>
                      <a:pt x="405" y="8939"/>
                    </a:cubicBezTo>
                    <a:lnTo>
                      <a:pt x="5811" y="8939"/>
                    </a:lnTo>
                    <a:lnTo>
                      <a:pt x="5811" y="9630"/>
                    </a:lnTo>
                    <a:cubicBezTo>
                      <a:pt x="5811" y="9740"/>
                      <a:pt x="5889" y="9808"/>
                      <a:pt x="5977" y="9808"/>
                    </a:cubicBezTo>
                    <a:cubicBezTo>
                      <a:pt x="6013" y="9808"/>
                      <a:pt x="6050" y="9797"/>
                      <a:pt x="6084" y="9773"/>
                    </a:cubicBezTo>
                    <a:lnTo>
                      <a:pt x="6382" y="9535"/>
                    </a:lnTo>
                    <a:cubicBezTo>
                      <a:pt x="6656" y="9737"/>
                      <a:pt x="6668" y="9809"/>
                      <a:pt x="6787" y="9809"/>
                    </a:cubicBezTo>
                    <a:cubicBezTo>
                      <a:pt x="6894" y="9809"/>
                      <a:pt x="6966" y="9737"/>
                      <a:pt x="6966" y="9630"/>
                    </a:cubicBezTo>
                    <a:lnTo>
                      <a:pt x="6966" y="8939"/>
                    </a:lnTo>
                    <a:lnTo>
                      <a:pt x="9335" y="8939"/>
                    </a:lnTo>
                    <a:cubicBezTo>
                      <a:pt x="9442" y="8939"/>
                      <a:pt x="9513" y="8856"/>
                      <a:pt x="9513" y="8761"/>
                    </a:cubicBezTo>
                    <a:cubicBezTo>
                      <a:pt x="9513" y="8654"/>
                      <a:pt x="9442" y="8582"/>
                      <a:pt x="9335" y="8582"/>
                    </a:cubicBezTo>
                    <a:lnTo>
                      <a:pt x="6966" y="8582"/>
                    </a:lnTo>
                    <a:lnTo>
                      <a:pt x="6966" y="7892"/>
                    </a:lnTo>
                    <a:cubicBezTo>
                      <a:pt x="7400" y="7783"/>
                      <a:pt x="7847" y="7728"/>
                      <a:pt x="8295" y="7728"/>
                    </a:cubicBezTo>
                    <a:cubicBezTo>
                      <a:pt x="9025" y="7728"/>
                      <a:pt x="9760" y="7875"/>
                      <a:pt x="10454" y="8177"/>
                    </a:cubicBezTo>
                    <a:cubicBezTo>
                      <a:pt x="10483" y="8192"/>
                      <a:pt x="10514" y="8199"/>
                      <a:pt x="10544" y="8199"/>
                    </a:cubicBezTo>
                    <a:cubicBezTo>
                      <a:pt x="10662" y="8199"/>
                      <a:pt x="10776" y="8096"/>
                      <a:pt x="10776" y="7963"/>
                    </a:cubicBezTo>
                    <a:lnTo>
                      <a:pt x="10776" y="1177"/>
                    </a:lnTo>
                    <a:lnTo>
                      <a:pt x="11561" y="1177"/>
                    </a:lnTo>
                    <a:cubicBezTo>
                      <a:pt x="11597" y="1177"/>
                      <a:pt x="11621" y="1212"/>
                      <a:pt x="11621" y="1236"/>
                    </a:cubicBezTo>
                    <a:lnTo>
                      <a:pt x="11621" y="8535"/>
                    </a:lnTo>
                    <a:cubicBezTo>
                      <a:pt x="11621" y="8570"/>
                      <a:pt x="11597" y="8594"/>
                      <a:pt x="11561" y="8594"/>
                    </a:cubicBezTo>
                    <a:lnTo>
                      <a:pt x="10049" y="8594"/>
                    </a:lnTo>
                    <a:cubicBezTo>
                      <a:pt x="9942" y="8594"/>
                      <a:pt x="9871" y="8666"/>
                      <a:pt x="9871" y="8773"/>
                    </a:cubicBezTo>
                    <a:cubicBezTo>
                      <a:pt x="9871" y="8880"/>
                      <a:pt x="9942" y="8951"/>
                      <a:pt x="10049" y="8951"/>
                    </a:cubicBezTo>
                    <a:lnTo>
                      <a:pt x="11561" y="8951"/>
                    </a:lnTo>
                    <a:cubicBezTo>
                      <a:pt x="11788" y="8951"/>
                      <a:pt x="11966" y="8773"/>
                      <a:pt x="11966" y="8547"/>
                    </a:cubicBezTo>
                    <a:lnTo>
                      <a:pt x="11966" y="1236"/>
                    </a:lnTo>
                    <a:cubicBezTo>
                      <a:pt x="11954" y="998"/>
                      <a:pt x="11776" y="831"/>
                      <a:pt x="11549" y="831"/>
                    </a:cubicBezTo>
                    <a:lnTo>
                      <a:pt x="10764" y="831"/>
                    </a:lnTo>
                    <a:cubicBezTo>
                      <a:pt x="10752" y="784"/>
                      <a:pt x="10811" y="581"/>
                      <a:pt x="10633" y="498"/>
                    </a:cubicBezTo>
                    <a:cubicBezTo>
                      <a:pt x="9864" y="154"/>
                      <a:pt x="9051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CF9AD0-E5C6-C663-177E-E998C433BCB2}"/>
              </a:ext>
            </a:extLst>
          </p:cNvPr>
          <p:cNvGrpSpPr/>
          <p:nvPr/>
        </p:nvGrpSpPr>
        <p:grpSpPr>
          <a:xfrm>
            <a:off x="-6036" y="178341"/>
            <a:ext cx="1176718" cy="1044550"/>
            <a:chOff x="1002493" y="1777042"/>
            <a:chExt cx="3220132" cy="2479177"/>
          </a:xfrm>
        </p:grpSpPr>
        <p:sp>
          <p:nvSpPr>
            <p:cNvPr id="21" name="Google Shape;865;p41">
              <a:extLst>
                <a:ext uri="{FF2B5EF4-FFF2-40B4-BE49-F238E27FC236}">
                  <a16:creationId xmlns:a16="http://schemas.microsoft.com/office/drawing/2014/main" id="{FE9E0037-6ED4-E9A8-0E3A-522BF3C39DA1}"/>
                </a:ext>
              </a:extLst>
            </p:cNvPr>
            <p:cNvSpPr txBox="1">
              <a:spLocks/>
            </p:cNvSpPr>
            <p:nvPr/>
          </p:nvSpPr>
          <p:spPr>
            <a:xfrm>
              <a:off x="1002493" y="3808619"/>
              <a:ext cx="3220132" cy="4476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CA" sz="700"/>
                <a:t>POLITIQUE | POLICY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9F028D7-6106-7876-6868-DD68AEC41C23}"/>
                </a:ext>
              </a:extLst>
            </p:cNvPr>
            <p:cNvGrpSpPr/>
            <p:nvPr/>
          </p:nvGrpSpPr>
          <p:grpSpPr>
            <a:xfrm>
              <a:off x="1682151" y="1777042"/>
              <a:ext cx="1880051" cy="1750203"/>
              <a:chOff x="2743202" y="2708245"/>
              <a:chExt cx="819000" cy="819000"/>
            </a:xfrm>
          </p:grpSpPr>
          <p:sp>
            <p:nvSpPr>
              <p:cNvPr id="23" name="Google Shape;867;p41">
                <a:extLst>
                  <a:ext uri="{FF2B5EF4-FFF2-40B4-BE49-F238E27FC236}">
                    <a16:creationId xmlns:a16="http://schemas.microsoft.com/office/drawing/2014/main" id="{295F7BCB-16DA-841B-AD1F-93F05B403851}"/>
                  </a:ext>
                </a:extLst>
              </p:cNvPr>
              <p:cNvSpPr/>
              <p:nvPr/>
            </p:nvSpPr>
            <p:spPr>
              <a:xfrm>
                <a:off x="2743202" y="2708245"/>
                <a:ext cx="819000" cy="819000"/>
              </a:xfrm>
              <a:prstGeom prst="ellipse">
                <a:avLst/>
              </a:prstGeom>
              <a:solidFill>
                <a:srgbClr val="E7D2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missioner"/>
                  <a:ea typeface="Commissioner"/>
                  <a:cs typeface="Commissioner"/>
                  <a:sym typeface="Commissioner"/>
                </a:endParaRPr>
              </a:p>
            </p:txBody>
          </p:sp>
          <p:grpSp>
            <p:nvGrpSpPr>
              <p:cNvPr id="24" name="Google Shape;10730;p81">
                <a:extLst>
                  <a:ext uri="{FF2B5EF4-FFF2-40B4-BE49-F238E27FC236}">
                    <a16:creationId xmlns:a16="http://schemas.microsoft.com/office/drawing/2014/main" id="{0706CB01-F5E6-3D15-DC86-871FEAD513A2}"/>
                  </a:ext>
                </a:extLst>
              </p:cNvPr>
              <p:cNvGrpSpPr/>
              <p:nvPr/>
            </p:nvGrpSpPr>
            <p:grpSpPr>
              <a:xfrm>
                <a:off x="2957558" y="2944639"/>
                <a:ext cx="390287" cy="367065"/>
                <a:chOff x="6649231" y="1500021"/>
                <a:chExt cx="390287" cy="367065"/>
              </a:xfrm>
              <a:solidFill>
                <a:schemeClr val="bg1"/>
              </a:solidFill>
            </p:grpSpPr>
            <p:sp>
              <p:nvSpPr>
                <p:cNvPr id="25" name="Google Shape;10731;p81">
                  <a:extLst>
                    <a:ext uri="{FF2B5EF4-FFF2-40B4-BE49-F238E27FC236}">
                      <a16:creationId xmlns:a16="http://schemas.microsoft.com/office/drawing/2014/main" id="{90C0EEA0-F471-1568-7445-20FF18F405AB}"/>
                    </a:ext>
                  </a:extLst>
                </p:cNvPr>
                <p:cNvSpPr/>
                <p:nvPr/>
              </p:nvSpPr>
              <p:spPr>
                <a:xfrm>
                  <a:off x="6649231" y="1500021"/>
                  <a:ext cx="390287" cy="36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2" h="11523" extrusionOk="0">
                      <a:moveTo>
                        <a:pt x="2393" y="6022"/>
                      </a:moveTo>
                      <a:lnTo>
                        <a:pt x="5775" y="9391"/>
                      </a:lnTo>
                      <a:lnTo>
                        <a:pt x="4691" y="10487"/>
                      </a:lnTo>
                      <a:cubicBezTo>
                        <a:pt x="4221" y="10951"/>
                        <a:pt x="3611" y="11183"/>
                        <a:pt x="3000" y="11183"/>
                      </a:cubicBezTo>
                      <a:cubicBezTo>
                        <a:pt x="2390" y="11183"/>
                        <a:pt x="1780" y="10951"/>
                        <a:pt x="1310" y="10487"/>
                      </a:cubicBezTo>
                      <a:cubicBezTo>
                        <a:pt x="369" y="9546"/>
                        <a:pt x="369" y="8046"/>
                        <a:pt x="1310" y="7105"/>
                      </a:cubicBezTo>
                      <a:lnTo>
                        <a:pt x="2393" y="6022"/>
                      </a:lnTo>
                      <a:close/>
                      <a:moveTo>
                        <a:pt x="3000" y="331"/>
                      </a:moveTo>
                      <a:cubicBezTo>
                        <a:pt x="3608" y="331"/>
                        <a:pt x="4203" y="557"/>
                        <a:pt x="4667" y="1021"/>
                      </a:cubicBezTo>
                      <a:lnTo>
                        <a:pt x="10763" y="7105"/>
                      </a:lnTo>
                      <a:cubicBezTo>
                        <a:pt x="11680" y="8046"/>
                        <a:pt x="11680" y="9546"/>
                        <a:pt x="10763" y="10463"/>
                      </a:cubicBezTo>
                      <a:lnTo>
                        <a:pt x="10728" y="10499"/>
                      </a:lnTo>
                      <a:cubicBezTo>
                        <a:pt x="10263" y="10957"/>
                        <a:pt x="9656" y="11186"/>
                        <a:pt x="9050" y="11186"/>
                      </a:cubicBezTo>
                      <a:cubicBezTo>
                        <a:pt x="8445" y="11186"/>
                        <a:pt x="7840" y="10957"/>
                        <a:pt x="7382" y="10499"/>
                      </a:cubicBezTo>
                      <a:lnTo>
                        <a:pt x="1286" y="4415"/>
                      </a:lnTo>
                      <a:cubicBezTo>
                        <a:pt x="369" y="3486"/>
                        <a:pt x="369" y="1986"/>
                        <a:pt x="1286" y="1057"/>
                      </a:cubicBezTo>
                      <a:cubicBezTo>
                        <a:pt x="1310" y="1045"/>
                        <a:pt x="1929" y="331"/>
                        <a:pt x="3000" y="331"/>
                      </a:cubicBezTo>
                      <a:close/>
                      <a:moveTo>
                        <a:pt x="2999" y="0"/>
                      </a:moveTo>
                      <a:cubicBezTo>
                        <a:pt x="2307" y="0"/>
                        <a:pt x="1613" y="265"/>
                        <a:pt x="1084" y="795"/>
                      </a:cubicBezTo>
                      <a:lnTo>
                        <a:pt x="1060" y="819"/>
                      </a:lnTo>
                      <a:cubicBezTo>
                        <a:pt x="0" y="1879"/>
                        <a:pt x="0" y="3593"/>
                        <a:pt x="1060" y="4641"/>
                      </a:cubicBezTo>
                      <a:lnTo>
                        <a:pt x="2167" y="5760"/>
                      </a:lnTo>
                      <a:lnTo>
                        <a:pt x="1084" y="6855"/>
                      </a:lnTo>
                      <a:cubicBezTo>
                        <a:pt x="24" y="7903"/>
                        <a:pt x="24" y="9653"/>
                        <a:pt x="1084" y="10701"/>
                      </a:cubicBezTo>
                      <a:cubicBezTo>
                        <a:pt x="1613" y="11231"/>
                        <a:pt x="2313" y="11496"/>
                        <a:pt x="3012" y="11496"/>
                      </a:cubicBezTo>
                      <a:cubicBezTo>
                        <a:pt x="3712" y="11496"/>
                        <a:pt x="4411" y="11231"/>
                        <a:pt x="4941" y="10701"/>
                      </a:cubicBezTo>
                      <a:lnTo>
                        <a:pt x="6025" y="9618"/>
                      </a:lnTo>
                      <a:lnTo>
                        <a:pt x="7144" y="10737"/>
                      </a:lnTo>
                      <a:cubicBezTo>
                        <a:pt x="7674" y="11261"/>
                        <a:pt x="8364" y="11523"/>
                        <a:pt x="9055" y="11523"/>
                      </a:cubicBezTo>
                      <a:cubicBezTo>
                        <a:pt x="9745" y="11523"/>
                        <a:pt x="10436" y="11261"/>
                        <a:pt x="10966" y="10737"/>
                      </a:cubicBezTo>
                      <a:lnTo>
                        <a:pt x="11001" y="10701"/>
                      </a:lnTo>
                      <a:cubicBezTo>
                        <a:pt x="12037" y="9653"/>
                        <a:pt x="12037" y="7939"/>
                        <a:pt x="11001" y="6879"/>
                      </a:cubicBezTo>
                      <a:lnTo>
                        <a:pt x="6263" y="2141"/>
                      </a:lnTo>
                      <a:lnTo>
                        <a:pt x="7370" y="1045"/>
                      </a:lnTo>
                      <a:cubicBezTo>
                        <a:pt x="7811" y="593"/>
                        <a:pt x="8418" y="343"/>
                        <a:pt x="9049" y="343"/>
                      </a:cubicBezTo>
                      <a:cubicBezTo>
                        <a:pt x="11156" y="343"/>
                        <a:pt x="12252" y="2914"/>
                        <a:pt x="10728" y="4427"/>
                      </a:cubicBezTo>
                      <a:lnTo>
                        <a:pt x="9989" y="5165"/>
                      </a:lnTo>
                      <a:cubicBezTo>
                        <a:pt x="9882" y="5272"/>
                        <a:pt x="9954" y="5451"/>
                        <a:pt x="10108" y="5451"/>
                      </a:cubicBezTo>
                      <a:cubicBezTo>
                        <a:pt x="10228" y="5451"/>
                        <a:pt x="10204" y="5391"/>
                        <a:pt x="10966" y="4641"/>
                      </a:cubicBezTo>
                      <a:cubicBezTo>
                        <a:pt x="11490" y="4129"/>
                        <a:pt x="11775" y="3450"/>
                        <a:pt x="11775" y="2724"/>
                      </a:cubicBezTo>
                      <a:cubicBezTo>
                        <a:pt x="11775" y="1224"/>
                        <a:pt x="10549" y="9"/>
                        <a:pt x="9049" y="9"/>
                      </a:cubicBezTo>
                      <a:cubicBezTo>
                        <a:pt x="8323" y="9"/>
                        <a:pt x="7632" y="283"/>
                        <a:pt x="7132" y="807"/>
                      </a:cubicBezTo>
                      <a:lnTo>
                        <a:pt x="6025" y="1914"/>
                      </a:lnTo>
                      <a:lnTo>
                        <a:pt x="4905" y="795"/>
                      </a:lnTo>
                      <a:cubicBezTo>
                        <a:pt x="4382" y="265"/>
                        <a:pt x="3691" y="0"/>
                        <a:pt x="29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0732;p81">
                  <a:extLst>
                    <a:ext uri="{FF2B5EF4-FFF2-40B4-BE49-F238E27FC236}">
                      <a16:creationId xmlns:a16="http://schemas.microsoft.com/office/drawing/2014/main" id="{F820F928-25AB-5ACD-08C1-E145C8D79883}"/>
                    </a:ext>
                  </a:extLst>
                </p:cNvPr>
                <p:cNvSpPr/>
                <p:nvPr/>
              </p:nvSpPr>
              <p:spPr>
                <a:xfrm>
                  <a:off x="6759194" y="1602435"/>
                  <a:ext cx="161983" cy="161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5" h="5067" extrusionOk="0">
                      <a:moveTo>
                        <a:pt x="2192" y="0"/>
                      </a:moveTo>
                      <a:cubicBezTo>
                        <a:pt x="2147" y="0"/>
                        <a:pt x="2102" y="15"/>
                        <a:pt x="2073" y="45"/>
                      </a:cubicBezTo>
                      <a:lnTo>
                        <a:pt x="60" y="2057"/>
                      </a:lnTo>
                      <a:cubicBezTo>
                        <a:pt x="1" y="2116"/>
                        <a:pt x="1" y="2236"/>
                        <a:pt x="60" y="2295"/>
                      </a:cubicBezTo>
                      <a:lnTo>
                        <a:pt x="501" y="2747"/>
                      </a:lnTo>
                      <a:cubicBezTo>
                        <a:pt x="531" y="2771"/>
                        <a:pt x="575" y="2783"/>
                        <a:pt x="620" y="2783"/>
                      </a:cubicBezTo>
                      <a:cubicBezTo>
                        <a:pt x="665" y="2783"/>
                        <a:pt x="709" y="2771"/>
                        <a:pt x="739" y="2747"/>
                      </a:cubicBezTo>
                      <a:cubicBezTo>
                        <a:pt x="799" y="2688"/>
                        <a:pt x="799" y="2569"/>
                        <a:pt x="739" y="2497"/>
                      </a:cubicBezTo>
                      <a:lnTo>
                        <a:pt x="418" y="2176"/>
                      </a:lnTo>
                      <a:lnTo>
                        <a:pt x="2192" y="402"/>
                      </a:lnTo>
                      <a:lnTo>
                        <a:pt x="4668" y="2890"/>
                      </a:lnTo>
                      <a:lnTo>
                        <a:pt x="2906" y="4664"/>
                      </a:lnTo>
                      <a:lnTo>
                        <a:pt x="1322" y="3081"/>
                      </a:lnTo>
                      <a:cubicBezTo>
                        <a:pt x="1293" y="3051"/>
                        <a:pt x="1248" y="3036"/>
                        <a:pt x="1203" y="3036"/>
                      </a:cubicBezTo>
                      <a:cubicBezTo>
                        <a:pt x="1159" y="3036"/>
                        <a:pt x="1114" y="3051"/>
                        <a:pt x="1084" y="3081"/>
                      </a:cubicBezTo>
                      <a:cubicBezTo>
                        <a:pt x="1025" y="3140"/>
                        <a:pt x="1025" y="3259"/>
                        <a:pt x="1084" y="3319"/>
                      </a:cubicBezTo>
                      <a:lnTo>
                        <a:pt x="2787" y="5022"/>
                      </a:lnTo>
                      <a:cubicBezTo>
                        <a:pt x="2817" y="5051"/>
                        <a:pt x="2861" y="5066"/>
                        <a:pt x="2906" y="5066"/>
                      </a:cubicBezTo>
                      <a:cubicBezTo>
                        <a:pt x="2951" y="5066"/>
                        <a:pt x="2995" y="5051"/>
                        <a:pt x="3025" y="5022"/>
                      </a:cubicBezTo>
                      <a:lnTo>
                        <a:pt x="5025" y="3009"/>
                      </a:lnTo>
                      <a:cubicBezTo>
                        <a:pt x="5085" y="2938"/>
                        <a:pt x="5085" y="2831"/>
                        <a:pt x="5025" y="2771"/>
                      </a:cubicBezTo>
                      <a:lnTo>
                        <a:pt x="2311" y="45"/>
                      </a:lnTo>
                      <a:cubicBezTo>
                        <a:pt x="2281" y="15"/>
                        <a:pt x="2236" y="0"/>
                        <a:pt x="21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0733;p81">
                  <a:extLst>
                    <a:ext uri="{FF2B5EF4-FFF2-40B4-BE49-F238E27FC236}">
                      <a16:creationId xmlns:a16="http://schemas.microsoft.com/office/drawing/2014/main" id="{20B75CDE-A389-D956-979A-E704A58A118F}"/>
                    </a:ext>
                  </a:extLst>
                </p:cNvPr>
                <p:cNvSpPr/>
                <p:nvPr/>
              </p:nvSpPr>
              <p:spPr>
                <a:xfrm>
                  <a:off x="6718229" y="1625179"/>
                  <a:ext cx="15227" cy="1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47" extrusionOk="0">
                      <a:moveTo>
                        <a:pt x="180" y="0"/>
                      </a:moveTo>
                      <a:cubicBezTo>
                        <a:pt x="135" y="0"/>
                        <a:pt x="90" y="15"/>
                        <a:pt x="61" y="45"/>
                      </a:cubicBezTo>
                      <a:cubicBezTo>
                        <a:pt x="1" y="105"/>
                        <a:pt x="1" y="224"/>
                        <a:pt x="61" y="283"/>
                      </a:cubicBezTo>
                      <a:lnTo>
                        <a:pt x="180" y="402"/>
                      </a:lnTo>
                      <a:cubicBezTo>
                        <a:pt x="209" y="432"/>
                        <a:pt x="254" y="447"/>
                        <a:pt x="299" y="447"/>
                      </a:cubicBezTo>
                      <a:cubicBezTo>
                        <a:pt x="343" y="447"/>
                        <a:pt x="388" y="432"/>
                        <a:pt x="418" y="402"/>
                      </a:cubicBezTo>
                      <a:cubicBezTo>
                        <a:pt x="477" y="343"/>
                        <a:pt x="477" y="224"/>
                        <a:pt x="418" y="164"/>
                      </a:cubicBezTo>
                      <a:lnTo>
                        <a:pt x="299" y="45"/>
                      </a:lnTo>
                      <a:cubicBezTo>
                        <a:pt x="269" y="15"/>
                        <a:pt x="224" y="0"/>
                        <a:pt x="1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734;p81">
                  <a:extLst>
                    <a:ext uri="{FF2B5EF4-FFF2-40B4-BE49-F238E27FC236}">
                      <a16:creationId xmlns:a16="http://schemas.microsoft.com/office/drawing/2014/main" id="{1096BD61-3FA5-5649-1FDE-5796C98808B2}"/>
                    </a:ext>
                  </a:extLst>
                </p:cNvPr>
                <p:cNvSpPr/>
                <p:nvPr/>
              </p:nvSpPr>
              <p:spPr>
                <a:xfrm>
                  <a:off x="6712176" y="1588005"/>
                  <a:ext cx="16533" cy="14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" h="441" extrusionOk="0">
                      <a:moveTo>
                        <a:pt x="179" y="1"/>
                      </a:moveTo>
                      <a:cubicBezTo>
                        <a:pt x="134" y="1"/>
                        <a:pt x="90" y="16"/>
                        <a:pt x="60" y="45"/>
                      </a:cubicBezTo>
                      <a:cubicBezTo>
                        <a:pt x="0" y="93"/>
                        <a:pt x="0" y="224"/>
                        <a:pt x="60" y="283"/>
                      </a:cubicBezTo>
                      <a:cubicBezTo>
                        <a:pt x="155" y="355"/>
                        <a:pt x="191" y="438"/>
                        <a:pt x="298" y="438"/>
                      </a:cubicBezTo>
                      <a:cubicBezTo>
                        <a:pt x="307" y="440"/>
                        <a:pt x="315" y="440"/>
                        <a:pt x="323" y="440"/>
                      </a:cubicBezTo>
                      <a:cubicBezTo>
                        <a:pt x="460" y="440"/>
                        <a:pt x="518" y="254"/>
                        <a:pt x="417" y="164"/>
                      </a:cubicBezTo>
                      <a:lnTo>
                        <a:pt x="298" y="45"/>
                      </a:lnTo>
                      <a:cubicBezTo>
                        <a:pt x="268" y="16"/>
                        <a:pt x="224" y="1"/>
                        <a:pt x="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735;p81">
                  <a:extLst>
                    <a:ext uri="{FF2B5EF4-FFF2-40B4-BE49-F238E27FC236}">
                      <a16:creationId xmlns:a16="http://schemas.microsoft.com/office/drawing/2014/main" id="{BBC4395E-C4C3-88E3-B32B-65955DA84B39}"/>
                    </a:ext>
                  </a:extLst>
                </p:cNvPr>
                <p:cNvSpPr/>
                <p:nvPr/>
              </p:nvSpPr>
              <p:spPr>
                <a:xfrm>
                  <a:off x="6744796" y="1555003"/>
                  <a:ext cx="16628" cy="14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451" extrusionOk="0">
                      <a:moveTo>
                        <a:pt x="179" y="1"/>
                      </a:moveTo>
                      <a:cubicBezTo>
                        <a:pt x="134" y="1"/>
                        <a:pt x="90" y="16"/>
                        <a:pt x="60" y="45"/>
                      </a:cubicBezTo>
                      <a:cubicBezTo>
                        <a:pt x="0" y="105"/>
                        <a:pt x="0" y="224"/>
                        <a:pt x="60" y="284"/>
                      </a:cubicBezTo>
                      <a:cubicBezTo>
                        <a:pt x="155" y="367"/>
                        <a:pt x="203" y="450"/>
                        <a:pt x="298" y="450"/>
                      </a:cubicBezTo>
                      <a:cubicBezTo>
                        <a:pt x="303" y="451"/>
                        <a:pt x="307" y="451"/>
                        <a:pt x="312" y="451"/>
                      </a:cubicBezTo>
                      <a:cubicBezTo>
                        <a:pt x="457" y="451"/>
                        <a:pt x="521" y="268"/>
                        <a:pt x="417" y="165"/>
                      </a:cubicBezTo>
                      <a:lnTo>
                        <a:pt x="298" y="45"/>
                      </a:lnTo>
                      <a:cubicBezTo>
                        <a:pt x="268" y="16"/>
                        <a:pt x="224" y="1"/>
                        <a:pt x="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736;p81">
                  <a:extLst>
                    <a:ext uri="{FF2B5EF4-FFF2-40B4-BE49-F238E27FC236}">
                      <a16:creationId xmlns:a16="http://schemas.microsoft.com/office/drawing/2014/main" id="{D1D4C687-627B-5311-4809-D685A44DBFA7}"/>
                    </a:ext>
                  </a:extLst>
                </p:cNvPr>
                <p:cNvSpPr/>
                <p:nvPr/>
              </p:nvSpPr>
              <p:spPr>
                <a:xfrm>
                  <a:off x="6750115" y="1593707"/>
                  <a:ext cx="15577" cy="13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38" extrusionOk="0">
                      <a:moveTo>
                        <a:pt x="179" y="0"/>
                      </a:moveTo>
                      <a:cubicBezTo>
                        <a:pt x="134" y="0"/>
                        <a:pt x="89" y="15"/>
                        <a:pt x="60" y="45"/>
                      </a:cubicBezTo>
                      <a:cubicBezTo>
                        <a:pt x="0" y="93"/>
                        <a:pt x="0" y="212"/>
                        <a:pt x="60" y="283"/>
                      </a:cubicBezTo>
                      <a:cubicBezTo>
                        <a:pt x="155" y="354"/>
                        <a:pt x="191" y="438"/>
                        <a:pt x="298" y="438"/>
                      </a:cubicBezTo>
                      <a:cubicBezTo>
                        <a:pt x="345" y="438"/>
                        <a:pt x="393" y="426"/>
                        <a:pt x="417" y="402"/>
                      </a:cubicBezTo>
                      <a:cubicBezTo>
                        <a:pt x="488" y="319"/>
                        <a:pt x="488" y="212"/>
                        <a:pt x="417" y="164"/>
                      </a:cubicBezTo>
                      <a:lnTo>
                        <a:pt x="298" y="45"/>
                      </a:lnTo>
                      <a:cubicBezTo>
                        <a:pt x="268" y="15"/>
                        <a:pt x="223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737;p81">
                  <a:extLst>
                    <a:ext uri="{FF2B5EF4-FFF2-40B4-BE49-F238E27FC236}">
                      <a16:creationId xmlns:a16="http://schemas.microsoft.com/office/drawing/2014/main" id="{3EC7DB52-DA07-101B-6971-8645CCE6C53F}"/>
                    </a:ext>
                  </a:extLst>
                </p:cNvPr>
                <p:cNvSpPr/>
                <p:nvPr/>
              </p:nvSpPr>
              <p:spPr>
                <a:xfrm>
                  <a:off x="6782353" y="1561852"/>
                  <a:ext cx="16692" cy="1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50" extrusionOk="0">
                      <a:moveTo>
                        <a:pt x="179" y="0"/>
                      </a:moveTo>
                      <a:cubicBezTo>
                        <a:pt x="134" y="0"/>
                        <a:pt x="89" y="15"/>
                        <a:pt x="60" y="45"/>
                      </a:cubicBezTo>
                      <a:cubicBezTo>
                        <a:pt x="0" y="104"/>
                        <a:pt x="0" y="223"/>
                        <a:pt x="60" y="283"/>
                      </a:cubicBezTo>
                      <a:cubicBezTo>
                        <a:pt x="155" y="354"/>
                        <a:pt x="179" y="450"/>
                        <a:pt x="298" y="450"/>
                      </a:cubicBezTo>
                      <a:cubicBezTo>
                        <a:pt x="453" y="450"/>
                        <a:pt x="524" y="271"/>
                        <a:pt x="417" y="164"/>
                      </a:cubicBezTo>
                      <a:lnTo>
                        <a:pt x="298" y="45"/>
                      </a:lnTo>
                      <a:cubicBezTo>
                        <a:pt x="268" y="15"/>
                        <a:pt x="223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738;p81">
                  <a:extLst>
                    <a:ext uri="{FF2B5EF4-FFF2-40B4-BE49-F238E27FC236}">
                      <a16:creationId xmlns:a16="http://schemas.microsoft.com/office/drawing/2014/main" id="{FDD2A323-0997-713E-4A0F-D29E56F22C15}"/>
                    </a:ext>
                  </a:extLst>
                </p:cNvPr>
                <p:cNvSpPr/>
                <p:nvPr/>
              </p:nvSpPr>
              <p:spPr>
                <a:xfrm>
                  <a:off x="6884735" y="1791686"/>
                  <a:ext cx="15227" cy="1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47" extrusionOk="0">
                      <a:moveTo>
                        <a:pt x="179" y="0"/>
                      </a:moveTo>
                      <a:cubicBezTo>
                        <a:pt x="135" y="0"/>
                        <a:pt x="90" y="15"/>
                        <a:pt x="60" y="45"/>
                      </a:cubicBezTo>
                      <a:cubicBezTo>
                        <a:pt x="1" y="104"/>
                        <a:pt x="1" y="224"/>
                        <a:pt x="60" y="283"/>
                      </a:cubicBezTo>
                      <a:lnTo>
                        <a:pt x="179" y="402"/>
                      </a:lnTo>
                      <a:cubicBezTo>
                        <a:pt x="209" y="432"/>
                        <a:pt x="254" y="447"/>
                        <a:pt x="298" y="447"/>
                      </a:cubicBezTo>
                      <a:cubicBezTo>
                        <a:pt x="343" y="447"/>
                        <a:pt x="388" y="432"/>
                        <a:pt x="418" y="402"/>
                      </a:cubicBezTo>
                      <a:cubicBezTo>
                        <a:pt x="477" y="343"/>
                        <a:pt x="477" y="224"/>
                        <a:pt x="418" y="164"/>
                      </a:cubicBezTo>
                      <a:lnTo>
                        <a:pt x="298" y="45"/>
                      </a:lnTo>
                      <a:cubicBezTo>
                        <a:pt x="269" y="15"/>
                        <a:pt x="224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739;p81">
                  <a:extLst>
                    <a:ext uri="{FF2B5EF4-FFF2-40B4-BE49-F238E27FC236}">
                      <a16:creationId xmlns:a16="http://schemas.microsoft.com/office/drawing/2014/main" id="{EFEF6241-D7BA-DD8B-5E93-914B94FB9B0A}"/>
                    </a:ext>
                  </a:extLst>
                </p:cNvPr>
                <p:cNvSpPr/>
                <p:nvPr/>
              </p:nvSpPr>
              <p:spPr>
                <a:xfrm>
                  <a:off x="6922292" y="1797738"/>
                  <a:ext cx="15195" cy="1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8" extrusionOk="0">
                      <a:moveTo>
                        <a:pt x="179" y="1"/>
                      </a:moveTo>
                      <a:cubicBezTo>
                        <a:pt x="134" y="1"/>
                        <a:pt x="90" y="16"/>
                        <a:pt x="60" y="45"/>
                      </a:cubicBezTo>
                      <a:cubicBezTo>
                        <a:pt x="1" y="105"/>
                        <a:pt x="1" y="224"/>
                        <a:pt x="60" y="284"/>
                      </a:cubicBezTo>
                      <a:lnTo>
                        <a:pt x="179" y="403"/>
                      </a:lnTo>
                      <a:cubicBezTo>
                        <a:pt x="209" y="432"/>
                        <a:pt x="254" y="447"/>
                        <a:pt x="298" y="447"/>
                      </a:cubicBezTo>
                      <a:cubicBezTo>
                        <a:pt x="343" y="447"/>
                        <a:pt x="387" y="432"/>
                        <a:pt x="417" y="403"/>
                      </a:cubicBezTo>
                      <a:cubicBezTo>
                        <a:pt x="477" y="343"/>
                        <a:pt x="477" y="224"/>
                        <a:pt x="417" y="165"/>
                      </a:cubicBezTo>
                      <a:lnTo>
                        <a:pt x="298" y="45"/>
                      </a:lnTo>
                      <a:cubicBezTo>
                        <a:pt x="268" y="16"/>
                        <a:pt x="224" y="1"/>
                        <a:pt x="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740;p81">
                  <a:extLst>
                    <a:ext uri="{FF2B5EF4-FFF2-40B4-BE49-F238E27FC236}">
                      <a16:creationId xmlns:a16="http://schemas.microsoft.com/office/drawing/2014/main" id="{7FBBFA6F-EB90-224B-4A4A-B781D1DDE48C}"/>
                    </a:ext>
                  </a:extLst>
                </p:cNvPr>
                <p:cNvSpPr/>
                <p:nvPr/>
              </p:nvSpPr>
              <p:spPr>
                <a:xfrm>
                  <a:off x="6954911" y="1765118"/>
                  <a:ext cx="15195" cy="1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8" extrusionOk="0">
                      <a:moveTo>
                        <a:pt x="179" y="1"/>
                      </a:moveTo>
                      <a:cubicBezTo>
                        <a:pt x="134" y="1"/>
                        <a:pt x="90" y="16"/>
                        <a:pt x="60" y="46"/>
                      </a:cubicBezTo>
                      <a:cubicBezTo>
                        <a:pt x="0" y="105"/>
                        <a:pt x="0" y="224"/>
                        <a:pt x="60" y="284"/>
                      </a:cubicBezTo>
                      <a:lnTo>
                        <a:pt x="179" y="403"/>
                      </a:lnTo>
                      <a:cubicBezTo>
                        <a:pt x="209" y="432"/>
                        <a:pt x="253" y="447"/>
                        <a:pt x="298" y="447"/>
                      </a:cubicBezTo>
                      <a:cubicBezTo>
                        <a:pt x="343" y="447"/>
                        <a:pt x="387" y="432"/>
                        <a:pt x="417" y="403"/>
                      </a:cubicBezTo>
                      <a:cubicBezTo>
                        <a:pt x="477" y="343"/>
                        <a:pt x="477" y="224"/>
                        <a:pt x="417" y="165"/>
                      </a:cubicBezTo>
                      <a:lnTo>
                        <a:pt x="298" y="46"/>
                      </a:lnTo>
                      <a:cubicBezTo>
                        <a:pt x="268" y="16"/>
                        <a:pt x="224" y="1"/>
                        <a:pt x="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741;p81">
                  <a:extLst>
                    <a:ext uri="{FF2B5EF4-FFF2-40B4-BE49-F238E27FC236}">
                      <a16:creationId xmlns:a16="http://schemas.microsoft.com/office/drawing/2014/main" id="{D301740F-35CC-754A-FB45-375DD92941C3}"/>
                    </a:ext>
                  </a:extLst>
                </p:cNvPr>
                <p:cNvSpPr/>
                <p:nvPr/>
              </p:nvSpPr>
              <p:spPr>
                <a:xfrm>
                  <a:off x="6916590" y="1759831"/>
                  <a:ext cx="16724" cy="1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450" extrusionOk="0">
                      <a:moveTo>
                        <a:pt x="180" y="0"/>
                      </a:moveTo>
                      <a:cubicBezTo>
                        <a:pt x="135" y="0"/>
                        <a:pt x="90" y="15"/>
                        <a:pt x="60" y="45"/>
                      </a:cubicBezTo>
                      <a:cubicBezTo>
                        <a:pt x="1" y="104"/>
                        <a:pt x="1" y="223"/>
                        <a:pt x="60" y="283"/>
                      </a:cubicBezTo>
                      <a:cubicBezTo>
                        <a:pt x="144" y="366"/>
                        <a:pt x="191" y="450"/>
                        <a:pt x="299" y="450"/>
                      </a:cubicBezTo>
                      <a:cubicBezTo>
                        <a:pt x="441" y="450"/>
                        <a:pt x="525" y="271"/>
                        <a:pt x="418" y="164"/>
                      </a:cubicBezTo>
                      <a:lnTo>
                        <a:pt x="299" y="45"/>
                      </a:lnTo>
                      <a:cubicBezTo>
                        <a:pt x="269" y="15"/>
                        <a:pt x="224" y="0"/>
                        <a:pt x="1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742;p81">
                  <a:extLst>
                    <a:ext uri="{FF2B5EF4-FFF2-40B4-BE49-F238E27FC236}">
                      <a16:creationId xmlns:a16="http://schemas.microsoft.com/office/drawing/2014/main" id="{FE9932A7-17B4-BD56-63B3-61C805F18ABC}"/>
                    </a:ext>
                  </a:extLst>
                </p:cNvPr>
                <p:cNvSpPr/>
                <p:nvPr/>
              </p:nvSpPr>
              <p:spPr>
                <a:xfrm>
                  <a:off x="6948477" y="1727593"/>
                  <a:ext cx="16979" cy="14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451" extrusionOk="0">
                      <a:moveTo>
                        <a:pt x="179" y="0"/>
                      </a:moveTo>
                      <a:cubicBezTo>
                        <a:pt x="134" y="0"/>
                        <a:pt x="89" y="15"/>
                        <a:pt x="60" y="45"/>
                      </a:cubicBezTo>
                      <a:cubicBezTo>
                        <a:pt x="0" y="104"/>
                        <a:pt x="0" y="223"/>
                        <a:pt x="60" y="283"/>
                      </a:cubicBezTo>
                      <a:cubicBezTo>
                        <a:pt x="143" y="366"/>
                        <a:pt x="191" y="450"/>
                        <a:pt x="298" y="450"/>
                      </a:cubicBezTo>
                      <a:cubicBezTo>
                        <a:pt x="302" y="450"/>
                        <a:pt x="306" y="450"/>
                        <a:pt x="310" y="450"/>
                      </a:cubicBezTo>
                      <a:cubicBezTo>
                        <a:pt x="446" y="450"/>
                        <a:pt x="532" y="268"/>
                        <a:pt x="417" y="164"/>
                      </a:cubicBezTo>
                      <a:lnTo>
                        <a:pt x="298" y="45"/>
                      </a:lnTo>
                      <a:cubicBezTo>
                        <a:pt x="268" y="15"/>
                        <a:pt x="223" y="0"/>
                        <a:pt x="1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79D4B-B003-CAAE-5A3F-827116ED1F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/>
              <a:t>Fédérale</a:t>
            </a:r>
          </a:p>
          <a:p>
            <a:pPr lvl="1"/>
            <a:r>
              <a:rPr lang="fr-FR" dirty="0"/>
              <a:t>Loi sur les langues officielles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b="1" dirty="0"/>
              <a:t>Provinciale/territoriale </a:t>
            </a:r>
          </a:p>
          <a:p>
            <a:pPr lvl="1"/>
            <a:r>
              <a:rPr lang="fr-FR" dirty="0"/>
              <a:t>Lois sur les professions de la santé réglementées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B1A66B-7B93-9CFC-3224-9869B4E395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b="1" dirty="0"/>
              <a:t>Federal</a:t>
            </a:r>
            <a:endParaRPr lang="en-CA" dirty="0"/>
          </a:p>
          <a:p>
            <a:pPr lvl="1"/>
            <a:r>
              <a:rPr lang="en-CA" dirty="0"/>
              <a:t>Official Languages Act</a:t>
            </a:r>
          </a:p>
          <a:p>
            <a:pPr lvl="1"/>
            <a:endParaRPr lang="en-CA" dirty="0"/>
          </a:p>
          <a:p>
            <a:r>
              <a:rPr lang="en-CA" b="1" dirty="0"/>
              <a:t>Provincial/Territorial</a:t>
            </a:r>
          </a:p>
          <a:p>
            <a:pPr lvl="1"/>
            <a:r>
              <a:rPr lang="en-CA" dirty="0"/>
              <a:t>Regulated Health Professions Acts</a:t>
            </a:r>
          </a:p>
        </p:txBody>
      </p:sp>
    </p:spTree>
    <p:extLst>
      <p:ext uri="{BB962C8B-B14F-4D97-AF65-F5344CB8AC3E}">
        <p14:creationId xmlns:p14="http://schemas.microsoft.com/office/powerpoint/2010/main" val="350038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191CC-DDFF-A66D-FF91-B9065E861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BDA679-1422-A151-BAE4-BE5357999614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68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CA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Rôle</a:t>
            </a:r>
            <a:r>
              <a:rPr lang="en-CA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 des </a:t>
            </a:r>
            <a:r>
              <a:rPr lang="en-CA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organismes</a:t>
            </a:r>
            <a:r>
              <a:rPr lang="en-CA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 de </a:t>
            </a:r>
            <a:r>
              <a:rPr lang="en-CA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réglementation</a:t>
            </a:r>
            <a:endParaRPr lang="en-CA" sz="2600" dirty="0">
              <a:solidFill>
                <a:sysClr val="windowText" lastClr="000000">
                  <a:lumMod val="75000"/>
                  <a:lumOff val="25000"/>
                </a:sysClr>
              </a:solidFill>
              <a:latin typeface="Tenorite"/>
            </a:endParaRPr>
          </a:p>
          <a:p>
            <a:pPr lvl="0">
              <a:defRPr/>
            </a:pPr>
            <a:r>
              <a:rPr lang="en-CA" sz="2600" dirty="0">
                <a:solidFill>
                  <a:schemeClr val="accent2">
                    <a:lumMod val="50000"/>
                  </a:schemeClr>
                </a:solidFill>
                <a:latin typeface="Tenorite"/>
              </a:rPr>
              <a:t>Role </a:t>
            </a:r>
            <a:r>
              <a:rPr kumimoji="0" lang="en-CA" sz="2600" b="0" i="0" u="none" strike="noStrike" kern="1200" cap="all" spc="15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of regulatory authorities</a:t>
            </a:r>
          </a:p>
        </p:txBody>
      </p:sp>
      <p:sp>
        <p:nvSpPr>
          <p:cNvPr id="8" name="Google Shape;880;p42">
            <a:extLst>
              <a:ext uri="{FF2B5EF4-FFF2-40B4-BE49-F238E27FC236}">
                <a16:creationId xmlns:a16="http://schemas.microsoft.com/office/drawing/2014/main" id="{86A35C2F-900D-5DC5-B2BA-11BC3842A707}"/>
              </a:ext>
            </a:extLst>
          </p:cNvPr>
          <p:cNvSpPr txBox="1">
            <a:spLocks/>
          </p:cNvSpPr>
          <p:nvPr/>
        </p:nvSpPr>
        <p:spPr>
          <a:xfrm>
            <a:off x="6187964" y="1343818"/>
            <a:ext cx="5165836" cy="3212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b="1" i="1" dirty="0">
                <a:solidFill>
                  <a:prstClr val="black"/>
                </a:solidFill>
              </a:rPr>
              <a:t>Mandated Data Collectors</a:t>
            </a:r>
          </a:p>
          <a:p>
            <a:pPr lvl="1"/>
            <a:r>
              <a:rPr lang="en-CA" sz="1800" i="1" dirty="0">
                <a:solidFill>
                  <a:prstClr val="black"/>
                </a:solidFill>
              </a:rPr>
              <a:t>Already responsible for collecting core registration data from health professionals as part of licensing and oversight.</a:t>
            </a:r>
          </a:p>
          <a:p>
            <a:r>
              <a:rPr lang="en-CA" sz="1800" b="1" i="1" dirty="0">
                <a:solidFill>
                  <a:prstClr val="black"/>
                </a:solidFill>
              </a:rPr>
              <a:t>Expansion is Feasible</a:t>
            </a:r>
          </a:p>
          <a:p>
            <a:pPr lvl="1"/>
            <a:r>
              <a:rPr lang="en-CA" sz="1800" i="1" dirty="0">
                <a:solidFill>
                  <a:prstClr val="black"/>
                </a:solidFill>
              </a:rPr>
              <a:t>Adding linguistic capacity requires minimal additional infrastructure since systems for data collection are already in place.</a:t>
            </a:r>
          </a:p>
          <a:p>
            <a:r>
              <a:rPr lang="en-CA" sz="1800" b="1" i="1" dirty="0">
                <a:solidFill>
                  <a:prstClr val="black"/>
                </a:solidFill>
              </a:rPr>
              <a:t>Public Interest &amp; Accountability</a:t>
            </a:r>
          </a:p>
          <a:p>
            <a:pPr lvl="1"/>
            <a:r>
              <a:rPr lang="en-CA" sz="1800" i="1" dirty="0">
                <a:solidFill>
                  <a:prstClr val="black"/>
                </a:solidFill>
              </a:rPr>
              <a:t>Upholds the responsibility to serve the public by making workforce data accessible, relevant and useful for planning.</a:t>
            </a: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C1B48091-CF32-0C62-8E0D-81D30846F970}"/>
              </a:ext>
            </a:extLst>
          </p:cNvPr>
          <p:cNvSpPr txBox="1">
            <a:spLocks/>
          </p:cNvSpPr>
          <p:nvPr/>
        </p:nvSpPr>
        <p:spPr>
          <a:xfrm>
            <a:off x="5870520" y="6472806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6</a:t>
            </a:r>
          </a:p>
        </p:txBody>
      </p:sp>
      <p:sp>
        <p:nvSpPr>
          <p:cNvPr id="2" name="Google Shape;880;p42">
            <a:extLst>
              <a:ext uri="{FF2B5EF4-FFF2-40B4-BE49-F238E27FC236}">
                <a16:creationId xmlns:a16="http://schemas.microsoft.com/office/drawing/2014/main" id="{A95AFC41-B293-66BD-476D-FFFDCBD8C2C3}"/>
              </a:ext>
            </a:extLst>
          </p:cNvPr>
          <p:cNvSpPr txBox="1">
            <a:spLocks/>
          </p:cNvSpPr>
          <p:nvPr/>
        </p:nvSpPr>
        <p:spPr>
          <a:xfrm>
            <a:off x="884182" y="1343818"/>
            <a:ext cx="5257800" cy="3212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b="1" dirty="0" err="1">
                <a:solidFill>
                  <a:prstClr val="black"/>
                </a:solidFill>
              </a:rPr>
              <a:t>Collecteurs</a:t>
            </a:r>
            <a:r>
              <a:rPr lang="en-CA" sz="1800" b="1" dirty="0">
                <a:solidFill>
                  <a:prstClr val="black"/>
                </a:solidFill>
              </a:rPr>
              <a:t> de données </a:t>
            </a:r>
            <a:r>
              <a:rPr lang="en-CA" sz="1800" b="1" dirty="0" err="1">
                <a:solidFill>
                  <a:prstClr val="black"/>
                </a:solidFill>
              </a:rPr>
              <a:t>obligatoires</a:t>
            </a:r>
            <a:endParaRPr lang="en-CA" sz="1800" b="1" dirty="0">
              <a:solidFill>
                <a:prstClr val="black"/>
              </a:solidFill>
            </a:endParaRPr>
          </a:p>
          <a:p>
            <a:pPr lvl="1"/>
            <a:r>
              <a:rPr lang="en-CA" sz="1800" dirty="0">
                <a:solidFill>
                  <a:prstClr val="black"/>
                </a:solidFill>
              </a:rPr>
              <a:t>Déjà chargés de </a:t>
            </a:r>
            <a:r>
              <a:rPr lang="en-CA" sz="1800" dirty="0" err="1">
                <a:solidFill>
                  <a:prstClr val="black"/>
                </a:solidFill>
              </a:rPr>
              <a:t>collecter</a:t>
            </a:r>
            <a:r>
              <a:rPr lang="en-CA" sz="1800" dirty="0">
                <a:solidFill>
                  <a:prstClr val="black"/>
                </a:solidFill>
              </a:rPr>
              <a:t> les données </a:t>
            </a:r>
            <a:r>
              <a:rPr lang="en-CA" sz="1800" dirty="0" err="1">
                <a:solidFill>
                  <a:prstClr val="black"/>
                </a:solidFill>
              </a:rPr>
              <a:t>d'enregistrement</a:t>
            </a:r>
            <a:r>
              <a:rPr lang="en-CA" sz="1800" dirty="0">
                <a:solidFill>
                  <a:prstClr val="black"/>
                </a:solidFill>
              </a:rPr>
              <a:t> </a:t>
            </a:r>
            <a:r>
              <a:rPr lang="en-CA" sz="1800" dirty="0" err="1">
                <a:solidFill>
                  <a:prstClr val="black"/>
                </a:solidFill>
              </a:rPr>
              <a:t>essentielles</a:t>
            </a:r>
            <a:r>
              <a:rPr lang="en-CA" sz="1800" dirty="0">
                <a:solidFill>
                  <a:prstClr val="black"/>
                </a:solidFill>
              </a:rPr>
              <a:t> </a:t>
            </a:r>
            <a:r>
              <a:rPr lang="en-CA" sz="1800" dirty="0" err="1">
                <a:solidFill>
                  <a:prstClr val="black"/>
                </a:solidFill>
              </a:rPr>
              <a:t>auprès</a:t>
            </a:r>
            <a:r>
              <a:rPr lang="en-CA" sz="1800" dirty="0">
                <a:solidFill>
                  <a:prstClr val="black"/>
                </a:solidFill>
              </a:rPr>
              <a:t> des </a:t>
            </a:r>
            <a:r>
              <a:rPr lang="en-CA" sz="1800" dirty="0" err="1">
                <a:solidFill>
                  <a:prstClr val="black"/>
                </a:solidFill>
              </a:rPr>
              <a:t>professionnels</a:t>
            </a:r>
            <a:r>
              <a:rPr lang="en-CA" sz="1800" dirty="0">
                <a:solidFill>
                  <a:prstClr val="black"/>
                </a:solidFill>
              </a:rPr>
              <a:t> de santé dans le cadre de </a:t>
            </a:r>
            <a:r>
              <a:rPr lang="en-CA" sz="1800" dirty="0" err="1">
                <a:solidFill>
                  <a:prstClr val="black"/>
                </a:solidFill>
              </a:rPr>
              <a:t>l'octroi</a:t>
            </a:r>
            <a:r>
              <a:rPr lang="en-CA" sz="1800" dirty="0">
                <a:solidFill>
                  <a:prstClr val="black"/>
                </a:solidFill>
              </a:rPr>
              <a:t> de licences et de la surveillance.</a:t>
            </a:r>
          </a:p>
          <a:p>
            <a:r>
              <a:rPr lang="en-CA" sz="1800" b="1" dirty="0" err="1">
                <a:solidFill>
                  <a:prstClr val="black"/>
                </a:solidFill>
              </a:rPr>
              <a:t>Possibilité</a:t>
            </a:r>
            <a:r>
              <a:rPr lang="en-CA" sz="1800" b="1" dirty="0">
                <a:solidFill>
                  <a:prstClr val="black"/>
                </a:solidFill>
              </a:rPr>
              <a:t> </a:t>
            </a:r>
            <a:r>
              <a:rPr lang="en-CA" sz="1800" b="1" dirty="0" err="1">
                <a:solidFill>
                  <a:prstClr val="black"/>
                </a:solidFill>
              </a:rPr>
              <a:t>d’expansion</a:t>
            </a:r>
            <a:endParaRPr lang="en-CA" sz="1800" b="1" dirty="0">
              <a:solidFill>
                <a:prstClr val="black"/>
              </a:solidFill>
            </a:endParaRPr>
          </a:p>
          <a:p>
            <a:pPr lvl="1"/>
            <a:r>
              <a:rPr lang="en-CA" sz="1800" dirty="0" err="1">
                <a:solidFill>
                  <a:prstClr val="black"/>
                </a:solidFill>
              </a:rPr>
              <a:t>Ajouter</a:t>
            </a:r>
            <a:r>
              <a:rPr lang="en-CA" sz="1800" dirty="0">
                <a:solidFill>
                  <a:prstClr val="black"/>
                </a:solidFill>
              </a:rPr>
              <a:t> des </a:t>
            </a:r>
            <a:r>
              <a:rPr lang="en-CA" sz="1800" dirty="0" err="1">
                <a:solidFill>
                  <a:prstClr val="black"/>
                </a:solidFill>
              </a:rPr>
              <a:t>capacités</a:t>
            </a:r>
            <a:r>
              <a:rPr lang="en-CA" sz="1800" dirty="0">
                <a:solidFill>
                  <a:prstClr val="black"/>
                </a:solidFill>
              </a:rPr>
              <a:t> </a:t>
            </a:r>
            <a:r>
              <a:rPr lang="en-CA" sz="1800" dirty="0" err="1">
                <a:solidFill>
                  <a:prstClr val="black"/>
                </a:solidFill>
              </a:rPr>
              <a:t>linguistiques</a:t>
            </a:r>
            <a:r>
              <a:rPr lang="en-CA" sz="1800" dirty="0">
                <a:solidFill>
                  <a:prstClr val="black"/>
                </a:solidFill>
              </a:rPr>
              <a:t> </a:t>
            </a:r>
            <a:r>
              <a:rPr lang="en-CA" sz="1800" dirty="0" err="1">
                <a:solidFill>
                  <a:prstClr val="black"/>
                </a:solidFill>
              </a:rPr>
              <a:t>nécessite</a:t>
            </a:r>
            <a:r>
              <a:rPr lang="en-CA" sz="1800" dirty="0">
                <a:solidFill>
                  <a:prstClr val="black"/>
                </a:solidFill>
              </a:rPr>
              <a:t> un minimum </a:t>
            </a:r>
            <a:r>
              <a:rPr lang="en-CA" sz="1800" dirty="0" err="1">
                <a:solidFill>
                  <a:prstClr val="black"/>
                </a:solidFill>
              </a:rPr>
              <a:t>d'infrastructures</a:t>
            </a:r>
            <a:r>
              <a:rPr lang="en-CA" sz="1800" dirty="0">
                <a:solidFill>
                  <a:prstClr val="black"/>
                </a:solidFill>
              </a:rPr>
              <a:t> </a:t>
            </a:r>
            <a:r>
              <a:rPr lang="en-CA" sz="1800" dirty="0" err="1">
                <a:solidFill>
                  <a:prstClr val="black"/>
                </a:solidFill>
              </a:rPr>
              <a:t>supplémentaires</a:t>
            </a:r>
            <a:r>
              <a:rPr lang="en-CA" sz="1800" dirty="0">
                <a:solidFill>
                  <a:prstClr val="black"/>
                </a:solidFill>
              </a:rPr>
              <a:t>, car les </a:t>
            </a:r>
            <a:r>
              <a:rPr lang="en-CA" sz="1800" dirty="0" err="1">
                <a:solidFill>
                  <a:prstClr val="black"/>
                </a:solidFill>
              </a:rPr>
              <a:t>systèmes</a:t>
            </a:r>
            <a:r>
              <a:rPr lang="en-CA" sz="1800" dirty="0">
                <a:solidFill>
                  <a:prstClr val="black"/>
                </a:solidFill>
              </a:rPr>
              <a:t> de </a:t>
            </a:r>
            <a:r>
              <a:rPr lang="en-CA" sz="1800" dirty="0" err="1">
                <a:solidFill>
                  <a:prstClr val="black"/>
                </a:solidFill>
              </a:rPr>
              <a:t>collecte</a:t>
            </a:r>
            <a:r>
              <a:rPr lang="en-CA" sz="1800" dirty="0">
                <a:solidFill>
                  <a:prstClr val="black"/>
                </a:solidFill>
              </a:rPr>
              <a:t> de données </a:t>
            </a:r>
            <a:r>
              <a:rPr lang="en-CA" sz="1800" dirty="0" err="1">
                <a:solidFill>
                  <a:prstClr val="black"/>
                </a:solidFill>
              </a:rPr>
              <a:t>sont</a:t>
            </a:r>
            <a:r>
              <a:rPr lang="en-CA" sz="1800" dirty="0">
                <a:solidFill>
                  <a:prstClr val="black"/>
                </a:solidFill>
              </a:rPr>
              <a:t> déjà </a:t>
            </a:r>
            <a:r>
              <a:rPr lang="en-CA" sz="1800" dirty="0" err="1">
                <a:solidFill>
                  <a:prstClr val="black"/>
                </a:solidFill>
              </a:rPr>
              <a:t>en</a:t>
            </a:r>
            <a:r>
              <a:rPr lang="en-CA" sz="1800" dirty="0">
                <a:solidFill>
                  <a:prstClr val="black"/>
                </a:solidFill>
              </a:rPr>
              <a:t> place.</a:t>
            </a:r>
          </a:p>
          <a:p>
            <a:r>
              <a:rPr lang="en-CA" sz="1800" b="1" dirty="0" err="1">
                <a:solidFill>
                  <a:prstClr val="black"/>
                </a:solidFill>
              </a:rPr>
              <a:t>Intérêt</a:t>
            </a:r>
            <a:r>
              <a:rPr lang="en-CA" sz="1800" b="1" dirty="0">
                <a:solidFill>
                  <a:prstClr val="black"/>
                </a:solidFill>
              </a:rPr>
              <a:t> public et </a:t>
            </a:r>
            <a:r>
              <a:rPr lang="en-CA" sz="1800" b="1" dirty="0" err="1">
                <a:solidFill>
                  <a:prstClr val="black"/>
                </a:solidFill>
              </a:rPr>
              <a:t>responsabilité</a:t>
            </a:r>
            <a:endParaRPr lang="en-CA" sz="1800" b="1" dirty="0">
              <a:solidFill>
                <a:prstClr val="black"/>
              </a:solidFill>
            </a:endParaRPr>
          </a:p>
          <a:p>
            <a:pPr lvl="1"/>
            <a:r>
              <a:rPr lang="en-CA" sz="1800" dirty="0">
                <a:solidFill>
                  <a:prstClr val="black"/>
                </a:solidFill>
              </a:rPr>
              <a:t>Assume la </a:t>
            </a:r>
            <a:r>
              <a:rPr lang="en-CA" sz="1800" dirty="0" err="1">
                <a:solidFill>
                  <a:prstClr val="black"/>
                </a:solidFill>
              </a:rPr>
              <a:t>responsabilité</a:t>
            </a:r>
            <a:r>
              <a:rPr lang="en-CA" sz="1800" dirty="0">
                <a:solidFill>
                  <a:prstClr val="black"/>
                </a:solidFill>
              </a:rPr>
              <a:t> de </a:t>
            </a:r>
            <a:r>
              <a:rPr lang="en-CA" sz="1800" dirty="0" err="1">
                <a:solidFill>
                  <a:prstClr val="black"/>
                </a:solidFill>
              </a:rPr>
              <a:t>servir</a:t>
            </a:r>
            <a:r>
              <a:rPr lang="en-CA" sz="1800" dirty="0">
                <a:solidFill>
                  <a:prstClr val="black"/>
                </a:solidFill>
              </a:rPr>
              <a:t> le public </a:t>
            </a:r>
            <a:r>
              <a:rPr lang="en-CA" sz="1800" dirty="0" err="1">
                <a:solidFill>
                  <a:prstClr val="black"/>
                </a:solidFill>
              </a:rPr>
              <a:t>en</a:t>
            </a:r>
            <a:r>
              <a:rPr lang="en-CA" sz="1800" dirty="0">
                <a:solidFill>
                  <a:prstClr val="black"/>
                </a:solidFill>
              </a:rPr>
              <a:t> </a:t>
            </a:r>
            <a:r>
              <a:rPr lang="en-CA" sz="1800" dirty="0" err="1">
                <a:solidFill>
                  <a:prstClr val="black"/>
                </a:solidFill>
              </a:rPr>
              <a:t>rendant</a:t>
            </a:r>
            <a:r>
              <a:rPr lang="en-CA" sz="1800" dirty="0">
                <a:solidFill>
                  <a:prstClr val="black"/>
                </a:solidFill>
              </a:rPr>
              <a:t> les données sur la main-</a:t>
            </a:r>
            <a:r>
              <a:rPr lang="en-CA" sz="1800" dirty="0" err="1">
                <a:solidFill>
                  <a:prstClr val="black"/>
                </a:solidFill>
              </a:rPr>
              <a:t>d'œuvre</a:t>
            </a:r>
            <a:r>
              <a:rPr lang="en-CA" sz="1800" dirty="0">
                <a:solidFill>
                  <a:prstClr val="black"/>
                </a:solidFill>
              </a:rPr>
              <a:t> </a:t>
            </a:r>
            <a:r>
              <a:rPr lang="en-CA" sz="1800" dirty="0" err="1">
                <a:solidFill>
                  <a:prstClr val="black"/>
                </a:solidFill>
              </a:rPr>
              <a:t>accessibles</a:t>
            </a:r>
            <a:r>
              <a:rPr lang="en-CA" sz="1800" dirty="0">
                <a:solidFill>
                  <a:prstClr val="black"/>
                </a:solidFill>
              </a:rPr>
              <a:t>, </a:t>
            </a:r>
            <a:r>
              <a:rPr lang="en-CA" sz="1800" dirty="0" err="1">
                <a:solidFill>
                  <a:prstClr val="black"/>
                </a:solidFill>
              </a:rPr>
              <a:t>pertinentes</a:t>
            </a:r>
            <a:r>
              <a:rPr lang="en-CA" sz="1800" dirty="0">
                <a:solidFill>
                  <a:prstClr val="black"/>
                </a:solidFill>
              </a:rPr>
              <a:t> et </a:t>
            </a:r>
            <a:r>
              <a:rPr lang="en-CA" sz="1800" dirty="0" err="1">
                <a:solidFill>
                  <a:prstClr val="black"/>
                </a:solidFill>
              </a:rPr>
              <a:t>utiles</a:t>
            </a:r>
            <a:r>
              <a:rPr lang="en-CA" sz="1800" dirty="0">
                <a:solidFill>
                  <a:prstClr val="black"/>
                </a:solidFill>
              </a:rPr>
              <a:t> pour la planification.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89374C-0200-3E3F-D4EB-D1574391D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71" y="6164792"/>
            <a:ext cx="2623930" cy="7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SF">
            <a:extLst>
              <a:ext uri="{FF2B5EF4-FFF2-40B4-BE49-F238E27FC236}">
                <a16:creationId xmlns:a16="http://schemas.microsoft.com/office/drawing/2014/main" id="{A0384905-A2DD-0963-09D2-5A48AC20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6215768"/>
            <a:ext cx="1875471" cy="62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E754AA1-14B9-BFB2-6656-C5D26BE5FA83}"/>
              </a:ext>
            </a:extLst>
          </p:cNvPr>
          <p:cNvGrpSpPr/>
          <p:nvPr/>
        </p:nvGrpSpPr>
        <p:grpSpPr>
          <a:xfrm>
            <a:off x="307661" y="240728"/>
            <a:ext cx="1273325" cy="1105183"/>
            <a:chOff x="4618190" y="1719905"/>
            <a:chExt cx="3103619" cy="2539535"/>
          </a:xfrm>
        </p:grpSpPr>
        <p:sp>
          <p:nvSpPr>
            <p:cNvPr id="6" name="Google Shape;864;p41">
              <a:extLst>
                <a:ext uri="{FF2B5EF4-FFF2-40B4-BE49-F238E27FC236}">
                  <a16:creationId xmlns:a16="http://schemas.microsoft.com/office/drawing/2014/main" id="{DD8ABB0F-7C62-682E-4BBF-BDE8E779B48D}"/>
                </a:ext>
              </a:extLst>
            </p:cNvPr>
            <p:cNvSpPr txBox="1">
              <a:spLocks/>
            </p:cNvSpPr>
            <p:nvPr/>
          </p:nvSpPr>
          <p:spPr>
            <a:xfrm>
              <a:off x="4618190" y="3811840"/>
              <a:ext cx="3103619" cy="4476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 spc="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 spc="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 spc="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 spc="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 spc="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CA" sz="800">
                  <a:latin typeface="+mj-lt"/>
                </a:rPr>
                <a:t>PRATIQUE | PRACTICE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FF831B-525F-3124-8F92-F1E79A72A065}"/>
                </a:ext>
              </a:extLst>
            </p:cNvPr>
            <p:cNvGrpSpPr/>
            <p:nvPr/>
          </p:nvGrpSpPr>
          <p:grpSpPr>
            <a:xfrm>
              <a:off x="5155974" y="1719905"/>
              <a:ext cx="1880051" cy="1750203"/>
              <a:chOff x="5782544" y="2707210"/>
              <a:chExt cx="819000" cy="819000"/>
            </a:xfrm>
          </p:grpSpPr>
          <p:sp>
            <p:nvSpPr>
              <p:cNvPr id="12" name="Google Shape;867;p41">
                <a:extLst>
                  <a:ext uri="{FF2B5EF4-FFF2-40B4-BE49-F238E27FC236}">
                    <a16:creationId xmlns:a16="http://schemas.microsoft.com/office/drawing/2014/main" id="{3CEA0888-45C7-4EA4-9A8A-7FA537ABCB19}"/>
                  </a:ext>
                </a:extLst>
              </p:cNvPr>
              <p:cNvSpPr/>
              <p:nvPr/>
            </p:nvSpPr>
            <p:spPr>
              <a:xfrm>
                <a:off x="5782544" y="2707210"/>
                <a:ext cx="819000" cy="819000"/>
              </a:xfrm>
              <a:prstGeom prst="ellipse">
                <a:avLst/>
              </a:prstGeom>
              <a:solidFill>
                <a:srgbClr val="E7D2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missioner"/>
                  <a:ea typeface="Commissioner"/>
                  <a:cs typeface="Commissioner"/>
                  <a:sym typeface="Commissioner"/>
                </a:endParaRPr>
              </a:p>
            </p:txBody>
          </p:sp>
          <p:grpSp>
            <p:nvGrpSpPr>
              <p:cNvPr id="13" name="Google Shape;10983;p82">
                <a:extLst>
                  <a:ext uri="{FF2B5EF4-FFF2-40B4-BE49-F238E27FC236}">
                    <a16:creationId xmlns:a16="http://schemas.microsoft.com/office/drawing/2014/main" id="{32917A8B-0DF4-E843-B5F3-B557063BFE2C}"/>
                  </a:ext>
                </a:extLst>
              </p:cNvPr>
              <p:cNvGrpSpPr/>
              <p:nvPr/>
            </p:nvGrpSpPr>
            <p:grpSpPr>
              <a:xfrm>
                <a:off x="5966928" y="2814559"/>
                <a:ext cx="483346" cy="579826"/>
                <a:chOff x="3094217" y="1976585"/>
                <a:chExt cx="350198" cy="350549"/>
              </a:xfrm>
              <a:solidFill>
                <a:schemeClr val="bg1"/>
              </a:solidFill>
            </p:grpSpPr>
            <p:sp>
              <p:nvSpPr>
                <p:cNvPr id="14" name="Google Shape;10984;p82">
                  <a:extLst>
                    <a:ext uri="{FF2B5EF4-FFF2-40B4-BE49-F238E27FC236}">
                      <a16:creationId xmlns:a16="http://schemas.microsoft.com/office/drawing/2014/main" id="{EB80E9FA-A4E6-3AEE-5754-5447BEAD6A11}"/>
                    </a:ext>
                  </a:extLst>
                </p:cNvPr>
                <p:cNvSpPr/>
                <p:nvPr/>
              </p:nvSpPr>
              <p:spPr>
                <a:xfrm>
                  <a:off x="3094217" y="2129039"/>
                  <a:ext cx="131543" cy="19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" h="6201" extrusionOk="0">
                      <a:moveTo>
                        <a:pt x="2072" y="345"/>
                      </a:moveTo>
                      <a:cubicBezTo>
                        <a:pt x="2117" y="345"/>
                        <a:pt x="2162" y="348"/>
                        <a:pt x="2203" y="354"/>
                      </a:cubicBezTo>
                      <a:cubicBezTo>
                        <a:pt x="2906" y="414"/>
                        <a:pt x="3454" y="1045"/>
                        <a:pt x="3454" y="1759"/>
                      </a:cubicBezTo>
                      <a:cubicBezTo>
                        <a:pt x="3454" y="2438"/>
                        <a:pt x="3620" y="3069"/>
                        <a:pt x="3751" y="3402"/>
                      </a:cubicBezTo>
                      <a:lnTo>
                        <a:pt x="3751" y="3426"/>
                      </a:lnTo>
                      <a:cubicBezTo>
                        <a:pt x="3608" y="3509"/>
                        <a:pt x="3299" y="3688"/>
                        <a:pt x="2763" y="3807"/>
                      </a:cubicBezTo>
                      <a:lnTo>
                        <a:pt x="2763" y="3759"/>
                      </a:lnTo>
                      <a:lnTo>
                        <a:pt x="2763" y="3438"/>
                      </a:lnTo>
                      <a:cubicBezTo>
                        <a:pt x="2965" y="3319"/>
                        <a:pt x="3144" y="3140"/>
                        <a:pt x="3263" y="2926"/>
                      </a:cubicBezTo>
                      <a:cubicBezTo>
                        <a:pt x="3489" y="2533"/>
                        <a:pt x="3418" y="2021"/>
                        <a:pt x="3073" y="1712"/>
                      </a:cubicBezTo>
                      <a:cubicBezTo>
                        <a:pt x="2834" y="1485"/>
                        <a:pt x="2418" y="1235"/>
                        <a:pt x="1727" y="1235"/>
                      </a:cubicBezTo>
                      <a:cubicBezTo>
                        <a:pt x="1691" y="1235"/>
                        <a:pt x="1644" y="1247"/>
                        <a:pt x="1608" y="1283"/>
                      </a:cubicBezTo>
                      <a:lnTo>
                        <a:pt x="1275" y="1616"/>
                      </a:lnTo>
                      <a:cubicBezTo>
                        <a:pt x="1215" y="1676"/>
                        <a:pt x="1215" y="1783"/>
                        <a:pt x="1275" y="1843"/>
                      </a:cubicBezTo>
                      <a:cubicBezTo>
                        <a:pt x="1304" y="1872"/>
                        <a:pt x="1343" y="1887"/>
                        <a:pt x="1382" y="1887"/>
                      </a:cubicBezTo>
                      <a:cubicBezTo>
                        <a:pt x="1421" y="1887"/>
                        <a:pt x="1459" y="1872"/>
                        <a:pt x="1489" y="1843"/>
                      </a:cubicBezTo>
                      <a:lnTo>
                        <a:pt x="1787" y="1545"/>
                      </a:lnTo>
                      <a:cubicBezTo>
                        <a:pt x="2227" y="1557"/>
                        <a:pt x="2584" y="1700"/>
                        <a:pt x="2846" y="1938"/>
                      </a:cubicBezTo>
                      <a:cubicBezTo>
                        <a:pt x="3073" y="2140"/>
                        <a:pt x="3132" y="2485"/>
                        <a:pt x="2977" y="2747"/>
                      </a:cubicBezTo>
                      <a:cubicBezTo>
                        <a:pt x="2799" y="3081"/>
                        <a:pt x="2441" y="3283"/>
                        <a:pt x="2072" y="3283"/>
                      </a:cubicBezTo>
                      <a:cubicBezTo>
                        <a:pt x="1489" y="3283"/>
                        <a:pt x="1037" y="2831"/>
                        <a:pt x="1037" y="2247"/>
                      </a:cubicBezTo>
                      <a:cubicBezTo>
                        <a:pt x="1037" y="2152"/>
                        <a:pt x="953" y="2081"/>
                        <a:pt x="870" y="2081"/>
                      </a:cubicBezTo>
                      <a:cubicBezTo>
                        <a:pt x="775" y="2081"/>
                        <a:pt x="703" y="2152"/>
                        <a:pt x="703" y="2247"/>
                      </a:cubicBezTo>
                      <a:cubicBezTo>
                        <a:pt x="703" y="2747"/>
                        <a:pt x="989" y="3200"/>
                        <a:pt x="1394" y="3438"/>
                      </a:cubicBezTo>
                      <a:lnTo>
                        <a:pt x="1394" y="3759"/>
                      </a:lnTo>
                      <a:lnTo>
                        <a:pt x="1394" y="3807"/>
                      </a:lnTo>
                      <a:cubicBezTo>
                        <a:pt x="858" y="3688"/>
                        <a:pt x="525" y="3509"/>
                        <a:pt x="394" y="3426"/>
                      </a:cubicBezTo>
                      <a:cubicBezTo>
                        <a:pt x="394" y="3426"/>
                        <a:pt x="382" y="3426"/>
                        <a:pt x="394" y="3402"/>
                      </a:cubicBezTo>
                      <a:cubicBezTo>
                        <a:pt x="525" y="3081"/>
                        <a:pt x="691" y="2438"/>
                        <a:pt x="691" y="1759"/>
                      </a:cubicBezTo>
                      <a:cubicBezTo>
                        <a:pt x="691" y="1045"/>
                        <a:pt x="1239" y="414"/>
                        <a:pt x="1941" y="354"/>
                      </a:cubicBezTo>
                      <a:cubicBezTo>
                        <a:pt x="1983" y="348"/>
                        <a:pt x="2028" y="345"/>
                        <a:pt x="2072" y="345"/>
                      </a:cubicBezTo>
                      <a:close/>
                      <a:moveTo>
                        <a:pt x="2430" y="3581"/>
                      </a:moveTo>
                      <a:lnTo>
                        <a:pt x="2430" y="3783"/>
                      </a:lnTo>
                      <a:cubicBezTo>
                        <a:pt x="2430" y="3974"/>
                        <a:pt x="2537" y="4152"/>
                        <a:pt x="2715" y="4224"/>
                      </a:cubicBezTo>
                      <a:lnTo>
                        <a:pt x="2822" y="4271"/>
                      </a:lnTo>
                      <a:cubicBezTo>
                        <a:pt x="2656" y="4509"/>
                        <a:pt x="2370" y="4676"/>
                        <a:pt x="2072" y="4676"/>
                      </a:cubicBezTo>
                      <a:cubicBezTo>
                        <a:pt x="1775" y="4676"/>
                        <a:pt x="1489" y="4509"/>
                        <a:pt x="1334" y="4271"/>
                      </a:cubicBezTo>
                      <a:lnTo>
                        <a:pt x="1429" y="4224"/>
                      </a:lnTo>
                      <a:cubicBezTo>
                        <a:pt x="1608" y="4140"/>
                        <a:pt x="1715" y="3974"/>
                        <a:pt x="1715" y="3783"/>
                      </a:cubicBezTo>
                      <a:lnTo>
                        <a:pt x="1715" y="3581"/>
                      </a:lnTo>
                      <a:cubicBezTo>
                        <a:pt x="1834" y="3617"/>
                        <a:pt x="1953" y="3628"/>
                        <a:pt x="2072" y="3628"/>
                      </a:cubicBezTo>
                      <a:cubicBezTo>
                        <a:pt x="2191" y="3628"/>
                        <a:pt x="2311" y="3617"/>
                        <a:pt x="2430" y="3581"/>
                      </a:cubicBezTo>
                      <a:close/>
                      <a:moveTo>
                        <a:pt x="2065" y="0"/>
                      </a:moveTo>
                      <a:cubicBezTo>
                        <a:pt x="2010" y="0"/>
                        <a:pt x="1953" y="3"/>
                        <a:pt x="1894" y="9"/>
                      </a:cubicBezTo>
                      <a:cubicBezTo>
                        <a:pt x="1037" y="92"/>
                        <a:pt x="346" y="842"/>
                        <a:pt x="346" y="1735"/>
                      </a:cubicBezTo>
                      <a:cubicBezTo>
                        <a:pt x="346" y="2378"/>
                        <a:pt x="203" y="2962"/>
                        <a:pt x="60" y="3271"/>
                      </a:cubicBezTo>
                      <a:cubicBezTo>
                        <a:pt x="1" y="3426"/>
                        <a:pt x="48" y="3581"/>
                        <a:pt x="179" y="3676"/>
                      </a:cubicBezTo>
                      <a:cubicBezTo>
                        <a:pt x="310" y="3759"/>
                        <a:pt x="584" y="3926"/>
                        <a:pt x="1013" y="4045"/>
                      </a:cubicBezTo>
                      <a:lnTo>
                        <a:pt x="382" y="4379"/>
                      </a:lnTo>
                      <a:cubicBezTo>
                        <a:pt x="144" y="4498"/>
                        <a:pt x="1" y="4712"/>
                        <a:pt x="1" y="4986"/>
                      </a:cubicBezTo>
                      <a:lnTo>
                        <a:pt x="1" y="6045"/>
                      </a:lnTo>
                      <a:cubicBezTo>
                        <a:pt x="1" y="6129"/>
                        <a:pt x="84" y="6200"/>
                        <a:pt x="167" y="6200"/>
                      </a:cubicBezTo>
                      <a:cubicBezTo>
                        <a:pt x="263" y="6200"/>
                        <a:pt x="334" y="6129"/>
                        <a:pt x="334" y="6045"/>
                      </a:cubicBezTo>
                      <a:lnTo>
                        <a:pt x="334" y="4974"/>
                      </a:lnTo>
                      <a:cubicBezTo>
                        <a:pt x="334" y="4831"/>
                        <a:pt x="406" y="4712"/>
                        <a:pt x="525" y="4652"/>
                      </a:cubicBezTo>
                      <a:lnTo>
                        <a:pt x="1037" y="4402"/>
                      </a:lnTo>
                      <a:cubicBezTo>
                        <a:pt x="1239" y="4760"/>
                        <a:pt x="1644" y="4986"/>
                        <a:pt x="2060" y="4986"/>
                      </a:cubicBezTo>
                      <a:cubicBezTo>
                        <a:pt x="2489" y="4986"/>
                        <a:pt x="2882" y="4760"/>
                        <a:pt x="3084" y="4402"/>
                      </a:cubicBezTo>
                      <a:lnTo>
                        <a:pt x="3596" y="4652"/>
                      </a:lnTo>
                      <a:cubicBezTo>
                        <a:pt x="3704" y="4712"/>
                        <a:pt x="3787" y="4831"/>
                        <a:pt x="3787" y="4974"/>
                      </a:cubicBezTo>
                      <a:lnTo>
                        <a:pt x="3787" y="6022"/>
                      </a:lnTo>
                      <a:cubicBezTo>
                        <a:pt x="3787" y="6117"/>
                        <a:pt x="3858" y="6188"/>
                        <a:pt x="3954" y="6188"/>
                      </a:cubicBezTo>
                      <a:cubicBezTo>
                        <a:pt x="4037" y="6188"/>
                        <a:pt x="4108" y="6117"/>
                        <a:pt x="4108" y="6022"/>
                      </a:cubicBezTo>
                      <a:lnTo>
                        <a:pt x="4108" y="4974"/>
                      </a:lnTo>
                      <a:cubicBezTo>
                        <a:pt x="4132" y="4712"/>
                        <a:pt x="3977" y="4474"/>
                        <a:pt x="3739" y="4379"/>
                      </a:cubicBezTo>
                      <a:lnTo>
                        <a:pt x="3096" y="4045"/>
                      </a:lnTo>
                      <a:cubicBezTo>
                        <a:pt x="3537" y="3926"/>
                        <a:pt x="3799" y="3759"/>
                        <a:pt x="3930" y="3676"/>
                      </a:cubicBezTo>
                      <a:cubicBezTo>
                        <a:pt x="4073" y="3581"/>
                        <a:pt x="4108" y="3426"/>
                        <a:pt x="4049" y="3271"/>
                      </a:cubicBezTo>
                      <a:cubicBezTo>
                        <a:pt x="3918" y="2962"/>
                        <a:pt x="3775" y="2378"/>
                        <a:pt x="3775" y="1735"/>
                      </a:cubicBezTo>
                      <a:cubicBezTo>
                        <a:pt x="3775" y="866"/>
                        <a:pt x="3084" y="104"/>
                        <a:pt x="2227" y="9"/>
                      </a:cubicBezTo>
                      <a:cubicBezTo>
                        <a:pt x="2174" y="3"/>
                        <a:pt x="2120" y="0"/>
                        <a:pt x="206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0985;p82">
                  <a:extLst>
                    <a:ext uri="{FF2B5EF4-FFF2-40B4-BE49-F238E27FC236}">
                      <a16:creationId xmlns:a16="http://schemas.microsoft.com/office/drawing/2014/main" id="{94BB5AA2-AE98-4990-C461-1367CB7CC546}"/>
                    </a:ext>
                  </a:extLst>
                </p:cNvPr>
                <p:cNvSpPr/>
                <p:nvPr/>
              </p:nvSpPr>
              <p:spPr>
                <a:xfrm>
                  <a:off x="3116592" y="2293778"/>
                  <a:ext cx="10630" cy="32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1013" extrusionOk="0">
                      <a:moveTo>
                        <a:pt x="167" y="0"/>
                      </a:moveTo>
                      <a:cubicBezTo>
                        <a:pt x="72" y="0"/>
                        <a:pt x="0" y="72"/>
                        <a:pt x="0" y="167"/>
                      </a:cubicBezTo>
                      <a:lnTo>
                        <a:pt x="0" y="846"/>
                      </a:lnTo>
                      <a:cubicBezTo>
                        <a:pt x="0" y="941"/>
                        <a:pt x="72" y="1012"/>
                        <a:pt x="167" y="1012"/>
                      </a:cubicBezTo>
                      <a:cubicBezTo>
                        <a:pt x="250" y="1012"/>
                        <a:pt x="334" y="941"/>
                        <a:pt x="334" y="846"/>
                      </a:cubicBezTo>
                      <a:lnTo>
                        <a:pt x="334" y="167"/>
                      </a:lnTo>
                      <a:cubicBezTo>
                        <a:pt x="310" y="72"/>
                        <a:pt x="250" y="0"/>
                        <a:pt x="1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0986;p82">
                  <a:extLst>
                    <a:ext uri="{FF2B5EF4-FFF2-40B4-BE49-F238E27FC236}">
                      <a16:creationId xmlns:a16="http://schemas.microsoft.com/office/drawing/2014/main" id="{3EBB3F69-99E7-5482-9B33-84466C9F3D16}"/>
                    </a:ext>
                  </a:extLst>
                </p:cNvPr>
                <p:cNvSpPr/>
                <p:nvPr/>
              </p:nvSpPr>
              <p:spPr>
                <a:xfrm>
                  <a:off x="3193519" y="2293778"/>
                  <a:ext cx="10248" cy="32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1013" extrusionOk="0">
                      <a:moveTo>
                        <a:pt x="155" y="0"/>
                      </a:moveTo>
                      <a:cubicBezTo>
                        <a:pt x="72" y="0"/>
                        <a:pt x="0" y="72"/>
                        <a:pt x="0" y="167"/>
                      </a:cubicBezTo>
                      <a:lnTo>
                        <a:pt x="0" y="846"/>
                      </a:lnTo>
                      <a:cubicBezTo>
                        <a:pt x="0" y="941"/>
                        <a:pt x="72" y="1012"/>
                        <a:pt x="155" y="1012"/>
                      </a:cubicBezTo>
                      <a:cubicBezTo>
                        <a:pt x="250" y="1012"/>
                        <a:pt x="322" y="941"/>
                        <a:pt x="322" y="846"/>
                      </a:cubicBezTo>
                      <a:lnTo>
                        <a:pt x="322" y="167"/>
                      </a:lnTo>
                      <a:cubicBezTo>
                        <a:pt x="310" y="72"/>
                        <a:pt x="250" y="0"/>
                        <a:pt x="1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0987;p82">
                  <a:extLst>
                    <a:ext uri="{FF2B5EF4-FFF2-40B4-BE49-F238E27FC236}">
                      <a16:creationId xmlns:a16="http://schemas.microsoft.com/office/drawing/2014/main" id="{4F6A0DC3-1F5B-ABD4-3187-D0844BD6FA42}"/>
                    </a:ext>
                  </a:extLst>
                </p:cNvPr>
                <p:cNvSpPr/>
                <p:nvPr/>
              </p:nvSpPr>
              <p:spPr>
                <a:xfrm>
                  <a:off x="3346227" y="2166755"/>
                  <a:ext cx="54966" cy="1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575" extrusionOk="0">
                      <a:moveTo>
                        <a:pt x="646" y="0"/>
                      </a:moveTo>
                      <a:cubicBezTo>
                        <a:pt x="494" y="0"/>
                        <a:pt x="326" y="15"/>
                        <a:pt x="143" y="50"/>
                      </a:cubicBezTo>
                      <a:cubicBezTo>
                        <a:pt x="60" y="62"/>
                        <a:pt x="0" y="122"/>
                        <a:pt x="0" y="217"/>
                      </a:cubicBezTo>
                      <a:lnTo>
                        <a:pt x="0" y="396"/>
                      </a:lnTo>
                      <a:cubicBezTo>
                        <a:pt x="0" y="479"/>
                        <a:pt x="84" y="550"/>
                        <a:pt x="167" y="550"/>
                      </a:cubicBezTo>
                      <a:cubicBezTo>
                        <a:pt x="262" y="550"/>
                        <a:pt x="334" y="479"/>
                        <a:pt x="334" y="396"/>
                      </a:cubicBezTo>
                      <a:lnTo>
                        <a:pt x="334" y="360"/>
                      </a:lnTo>
                      <a:cubicBezTo>
                        <a:pt x="445" y="344"/>
                        <a:pt x="549" y="338"/>
                        <a:pt x="645" y="338"/>
                      </a:cubicBezTo>
                      <a:cubicBezTo>
                        <a:pt x="845" y="338"/>
                        <a:pt x="1007" y="367"/>
                        <a:pt x="1120" y="407"/>
                      </a:cubicBezTo>
                      <a:cubicBezTo>
                        <a:pt x="1334" y="467"/>
                        <a:pt x="1453" y="538"/>
                        <a:pt x="1453" y="538"/>
                      </a:cubicBezTo>
                      <a:cubicBezTo>
                        <a:pt x="1477" y="550"/>
                        <a:pt x="1512" y="574"/>
                        <a:pt x="1536" y="574"/>
                      </a:cubicBezTo>
                      <a:cubicBezTo>
                        <a:pt x="1584" y="574"/>
                        <a:pt x="1643" y="538"/>
                        <a:pt x="1667" y="491"/>
                      </a:cubicBezTo>
                      <a:cubicBezTo>
                        <a:pt x="1727" y="396"/>
                        <a:pt x="1715" y="288"/>
                        <a:pt x="1643" y="241"/>
                      </a:cubicBezTo>
                      <a:cubicBezTo>
                        <a:pt x="1615" y="231"/>
                        <a:pt x="1258" y="0"/>
                        <a:pt x="6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0988;p82">
                  <a:extLst>
                    <a:ext uri="{FF2B5EF4-FFF2-40B4-BE49-F238E27FC236}">
                      <a16:creationId xmlns:a16="http://schemas.microsoft.com/office/drawing/2014/main" id="{A5B6BFDD-4843-CB82-3BE5-26DB0D6B102F}"/>
                    </a:ext>
                  </a:extLst>
                </p:cNvPr>
                <p:cNvSpPr/>
                <p:nvPr/>
              </p:nvSpPr>
              <p:spPr>
                <a:xfrm>
                  <a:off x="3302655" y="2134991"/>
                  <a:ext cx="141760" cy="192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4" h="6037" extrusionOk="0">
                      <a:moveTo>
                        <a:pt x="3453" y="334"/>
                      </a:moveTo>
                      <a:lnTo>
                        <a:pt x="3453" y="1132"/>
                      </a:lnTo>
                      <a:cubicBezTo>
                        <a:pt x="3453" y="1263"/>
                        <a:pt x="3429" y="1405"/>
                        <a:pt x="3370" y="1525"/>
                      </a:cubicBezTo>
                      <a:lnTo>
                        <a:pt x="3310" y="1644"/>
                      </a:lnTo>
                      <a:cubicBezTo>
                        <a:pt x="3298" y="1667"/>
                        <a:pt x="3298" y="1691"/>
                        <a:pt x="3298" y="1715"/>
                      </a:cubicBezTo>
                      <a:lnTo>
                        <a:pt x="3298" y="2060"/>
                      </a:lnTo>
                      <a:cubicBezTo>
                        <a:pt x="3274" y="2346"/>
                        <a:pt x="3155" y="2608"/>
                        <a:pt x="2953" y="2799"/>
                      </a:cubicBezTo>
                      <a:cubicBezTo>
                        <a:pt x="2739" y="3001"/>
                        <a:pt x="2477" y="3096"/>
                        <a:pt x="2191" y="3096"/>
                      </a:cubicBezTo>
                      <a:cubicBezTo>
                        <a:pt x="1643" y="3084"/>
                        <a:pt x="1179" y="2596"/>
                        <a:pt x="1179" y="2013"/>
                      </a:cubicBezTo>
                      <a:lnTo>
                        <a:pt x="1179" y="1715"/>
                      </a:lnTo>
                      <a:cubicBezTo>
                        <a:pt x="1179" y="1691"/>
                        <a:pt x="1179" y="1667"/>
                        <a:pt x="1167" y="1644"/>
                      </a:cubicBezTo>
                      <a:lnTo>
                        <a:pt x="1107" y="1525"/>
                      </a:lnTo>
                      <a:cubicBezTo>
                        <a:pt x="1048" y="1405"/>
                        <a:pt x="1012" y="1275"/>
                        <a:pt x="1012" y="1132"/>
                      </a:cubicBezTo>
                      <a:cubicBezTo>
                        <a:pt x="1012" y="691"/>
                        <a:pt x="1369" y="334"/>
                        <a:pt x="1822" y="334"/>
                      </a:cubicBezTo>
                      <a:close/>
                      <a:moveTo>
                        <a:pt x="2762" y="3310"/>
                      </a:moveTo>
                      <a:lnTo>
                        <a:pt x="2762" y="3537"/>
                      </a:lnTo>
                      <a:cubicBezTo>
                        <a:pt x="2762" y="3572"/>
                        <a:pt x="2774" y="3620"/>
                        <a:pt x="2774" y="3680"/>
                      </a:cubicBezTo>
                      <a:lnTo>
                        <a:pt x="2239" y="4096"/>
                      </a:lnTo>
                      <a:lnTo>
                        <a:pt x="1691" y="3680"/>
                      </a:lnTo>
                      <a:cubicBezTo>
                        <a:pt x="1703" y="3632"/>
                        <a:pt x="1703" y="3584"/>
                        <a:pt x="1703" y="3537"/>
                      </a:cubicBezTo>
                      <a:lnTo>
                        <a:pt x="1703" y="3310"/>
                      </a:lnTo>
                      <a:cubicBezTo>
                        <a:pt x="1846" y="3370"/>
                        <a:pt x="2012" y="3406"/>
                        <a:pt x="2191" y="3406"/>
                      </a:cubicBezTo>
                      <a:lnTo>
                        <a:pt x="2239" y="3406"/>
                      </a:lnTo>
                      <a:cubicBezTo>
                        <a:pt x="2417" y="3406"/>
                        <a:pt x="2596" y="3382"/>
                        <a:pt x="2762" y="3310"/>
                      </a:cubicBezTo>
                      <a:close/>
                      <a:moveTo>
                        <a:pt x="1822" y="1"/>
                      </a:moveTo>
                      <a:cubicBezTo>
                        <a:pt x="1191" y="1"/>
                        <a:pt x="703" y="513"/>
                        <a:pt x="703" y="1120"/>
                      </a:cubicBezTo>
                      <a:cubicBezTo>
                        <a:pt x="703" y="1298"/>
                        <a:pt x="750" y="1489"/>
                        <a:pt x="822" y="1656"/>
                      </a:cubicBezTo>
                      <a:lnTo>
                        <a:pt x="869" y="1751"/>
                      </a:lnTo>
                      <a:lnTo>
                        <a:pt x="869" y="2001"/>
                      </a:lnTo>
                      <a:cubicBezTo>
                        <a:pt x="869" y="2441"/>
                        <a:pt x="1072" y="2846"/>
                        <a:pt x="1381" y="3096"/>
                      </a:cubicBezTo>
                      <a:lnTo>
                        <a:pt x="1381" y="3537"/>
                      </a:lnTo>
                      <a:cubicBezTo>
                        <a:pt x="1381" y="3608"/>
                        <a:pt x="1346" y="3680"/>
                        <a:pt x="1274" y="3703"/>
                      </a:cubicBezTo>
                      <a:lnTo>
                        <a:pt x="453" y="4025"/>
                      </a:lnTo>
                      <a:cubicBezTo>
                        <a:pt x="179" y="4132"/>
                        <a:pt x="0" y="4382"/>
                        <a:pt x="0" y="4668"/>
                      </a:cubicBezTo>
                      <a:lnTo>
                        <a:pt x="0" y="5858"/>
                      </a:lnTo>
                      <a:cubicBezTo>
                        <a:pt x="0" y="5942"/>
                        <a:pt x="83" y="6013"/>
                        <a:pt x="167" y="6013"/>
                      </a:cubicBezTo>
                      <a:cubicBezTo>
                        <a:pt x="262" y="6013"/>
                        <a:pt x="334" y="5942"/>
                        <a:pt x="334" y="5858"/>
                      </a:cubicBezTo>
                      <a:lnTo>
                        <a:pt x="334" y="4668"/>
                      </a:lnTo>
                      <a:cubicBezTo>
                        <a:pt x="334" y="4513"/>
                        <a:pt x="417" y="4382"/>
                        <a:pt x="560" y="4334"/>
                      </a:cubicBezTo>
                      <a:lnTo>
                        <a:pt x="1369" y="4025"/>
                      </a:lnTo>
                      <a:cubicBezTo>
                        <a:pt x="1417" y="4001"/>
                        <a:pt x="1465" y="3977"/>
                        <a:pt x="1488" y="3965"/>
                      </a:cubicBezTo>
                      <a:lnTo>
                        <a:pt x="2060" y="4394"/>
                      </a:lnTo>
                      <a:lnTo>
                        <a:pt x="2060" y="5870"/>
                      </a:lnTo>
                      <a:cubicBezTo>
                        <a:pt x="2060" y="5954"/>
                        <a:pt x="2131" y="6037"/>
                        <a:pt x="2215" y="6037"/>
                      </a:cubicBezTo>
                      <a:cubicBezTo>
                        <a:pt x="2310" y="6037"/>
                        <a:pt x="2381" y="5954"/>
                        <a:pt x="2381" y="5870"/>
                      </a:cubicBezTo>
                      <a:lnTo>
                        <a:pt x="2381" y="4394"/>
                      </a:lnTo>
                      <a:lnTo>
                        <a:pt x="2953" y="3965"/>
                      </a:lnTo>
                      <a:cubicBezTo>
                        <a:pt x="2977" y="3989"/>
                        <a:pt x="3024" y="4013"/>
                        <a:pt x="3072" y="4025"/>
                      </a:cubicBezTo>
                      <a:lnTo>
                        <a:pt x="3882" y="4334"/>
                      </a:lnTo>
                      <a:cubicBezTo>
                        <a:pt x="4024" y="4382"/>
                        <a:pt x="4108" y="4513"/>
                        <a:pt x="4108" y="4668"/>
                      </a:cubicBezTo>
                      <a:lnTo>
                        <a:pt x="4108" y="5858"/>
                      </a:lnTo>
                      <a:cubicBezTo>
                        <a:pt x="4108" y="5942"/>
                        <a:pt x="4179" y="6013"/>
                        <a:pt x="4274" y="6013"/>
                      </a:cubicBezTo>
                      <a:cubicBezTo>
                        <a:pt x="4358" y="6013"/>
                        <a:pt x="4441" y="5942"/>
                        <a:pt x="4441" y="5858"/>
                      </a:cubicBezTo>
                      <a:lnTo>
                        <a:pt x="4441" y="4668"/>
                      </a:lnTo>
                      <a:cubicBezTo>
                        <a:pt x="4453" y="4382"/>
                        <a:pt x="4274" y="4108"/>
                        <a:pt x="4024" y="4025"/>
                      </a:cubicBezTo>
                      <a:lnTo>
                        <a:pt x="3203" y="3703"/>
                      </a:lnTo>
                      <a:cubicBezTo>
                        <a:pt x="3131" y="3680"/>
                        <a:pt x="3084" y="3620"/>
                        <a:pt x="3084" y="3537"/>
                      </a:cubicBezTo>
                      <a:lnTo>
                        <a:pt x="3084" y="3108"/>
                      </a:lnTo>
                      <a:cubicBezTo>
                        <a:pt x="3120" y="3084"/>
                        <a:pt x="3155" y="3060"/>
                        <a:pt x="3191" y="3025"/>
                      </a:cubicBezTo>
                      <a:cubicBezTo>
                        <a:pt x="3453" y="2775"/>
                        <a:pt x="3608" y="2418"/>
                        <a:pt x="3608" y="2037"/>
                      </a:cubicBezTo>
                      <a:lnTo>
                        <a:pt x="3608" y="1727"/>
                      </a:lnTo>
                      <a:lnTo>
                        <a:pt x="3655" y="1644"/>
                      </a:lnTo>
                      <a:cubicBezTo>
                        <a:pt x="3739" y="1477"/>
                        <a:pt x="3774" y="1298"/>
                        <a:pt x="3774" y="1108"/>
                      </a:cubicBezTo>
                      <a:lnTo>
                        <a:pt x="3774" y="167"/>
                      </a:lnTo>
                      <a:cubicBezTo>
                        <a:pt x="3774" y="84"/>
                        <a:pt x="3691" y="1"/>
                        <a:pt x="360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0989;p82">
                  <a:extLst>
                    <a:ext uri="{FF2B5EF4-FFF2-40B4-BE49-F238E27FC236}">
                      <a16:creationId xmlns:a16="http://schemas.microsoft.com/office/drawing/2014/main" id="{CFAC51C4-6098-A705-117D-54BFC75B6705}"/>
                    </a:ext>
                  </a:extLst>
                </p:cNvPr>
                <p:cNvSpPr/>
                <p:nvPr/>
              </p:nvSpPr>
              <p:spPr>
                <a:xfrm>
                  <a:off x="3330313" y="2288463"/>
                  <a:ext cx="10248" cy="37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1192" extrusionOk="0">
                      <a:moveTo>
                        <a:pt x="167" y="1"/>
                      </a:moveTo>
                      <a:cubicBezTo>
                        <a:pt x="72" y="1"/>
                        <a:pt x="0" y="84"/>
                        <a:pt x="0" y="167"/>
                      </a:cubicBezTo>
                      <a:lnTo>
                        <a:pt x="0" y="1036"/>
                      </a:lnTo>
                      <a:cubicBezTo>
                        <a:pt x="0" y="1120"/>
                        <a:pt x="72" y="1191"/>
                        <a:pt x="167" y="1191"/>
                      </a:cubicBezTo>
                      <a:cubicBezTo>
                        <a:pt x="250" y="1191"/>
                        <a:pt x="322" y="1120"/>
                        <a:pt x="322" y="1036"/>
                      </a:cubicBezTo>
                      <a:lnTo>
                        <a:pt x="322" y="167"/>
                      </a:lnTo>
                      <a:cubicBezTo>
                        <a:pt x="310" y="84"/>
                        <a:pt x="250" y="1"/>
                        <a:pt x="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0990;p82">
                  <a:extLst>
                    <a:ext uri="{FF2B5EF4-FFF2-40B4-BE49-F238E27FC236}">
                      <a16:creationId xmlns:a16="http://schemas.microsoft.com/office/drawing/2014/main" id="{AB1ECA33-9B9F-9700-8E19-5DB6156B3568}"/>
                    </a:ext>
                  </a:extLst>
                </p:cNvPr>
                <p:cNvSpPr/>
                <p:nvPr/>
              </p:nvSpPr>
              <p:spPr>
                <a:xfrm>
                  <a:off x="3406859" y="2288463"/>
                  <a:ext cx="10630" cy="37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1192" extrusionOk="0">
                      <a:moveTo>
                        <a:pt x="167" y="1"/>
                      </a:moveTo>
                      <a:cubicBezTo>
                        <a:pt x="84" y="1"/>
                        <a:pt x="0" y="84"/>
                        <a:pt x="0" y="167"/>
                      </a:cubicBezTo>
                      <a:lnTo>
                        <a:pt x="0" y="1036"/>
                      </a:lnTo>
                      <a:cubicBezTo>
                        <a:pt x="0" y="1120"/>
                        <a:pt x="84" y="1191"/>
                        <a:pt x="167" y="1191"/>
                      </a:cubicBezTo>
                      <a:cubicBezTo>
                        <a:pt x="262" y="1191"/>
                        <a:pt x="334" y="1120"/>
                        <a:pt x="334" y="1036"/>
                      </a:cubicBezTo>
                      <a:lnTo>
                        <a:pt x="334" y="167"/>
                      </a:lnTo>
                      <a:cubicBezTo>
                        <a:pt x="322" y="84"/>
                        <a:pt x="262" y="1"/>
                        <a:pt x="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0991;p82">
                  <a:extLst>
                    <a:ext uri="{FF2B5EF4-FFF2-40B4-BE49-F238E27FC236}">
                      <a16:creationId xmlns:a16="http://schemas.microsoft.com/office/drawing/2014/main" id="{81A6E54A-1346-02C5-B04E-0092EB4A7A67}"/>
                    </a:ext>
                  </a:extLst>
                </p:cNvPr>
                <p:cNvSpPr/>
                <p:nvPr/>
              </p:nvSpPr>
              <p:spPr>
                <a:xfrm>
                  <a:off x="3149183" y="1976585"/>
                  <a:ext cx="219419" cy="18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4" h="5752" extrusionOk="0">
                      <a:moveTo>
                        <a:pt x="2369" y="4108"/>
                      </a:moveTo>
                      <a:lnTo>
                        <a:pt x="2286" y="4466"/>
                      </a:lnTo>
                      <a:lnTo>
                        <a:pt x="2060" y="4466"/>
                      </a:lnTo>
                      <a:cubicBezTo>
                        <a:pt x="1869" y="4466"/>
                        <a:pt x="1703" y="4299"/>
                        <a:pt x="1703" y="4108"/>
                      </a:cubicBezTo>
                      <a:close/>
                      <a:moveTo>
                        <a:pt x="5513" y="310"/>
                      </a:moveTo>
                      <a:cubicBezTo>
                        <a:pt x="5703" y="310"/>
                        <a:pt x="5870" y="477"/>
                        <a:pt x="5870" y="667"/>
                      </a:cubicBezTo>
                      <a:lnTo>
                        <a:pt x="5870" y="3418"/>
                      </a:lnTo>
                      <a:cubicBezTo>
                        <a:pt x="5870" y="3608"/>
                        <a:pt x="5703" y="3775"/>
                        <a:pt x="5513" y="3775"/>
                      </a:cubicBezTo>
                      <a:lnTo>
                        <a:pt x="4132" y="3775"/>
                      </a:lnTo>
                      <a:cubicBezTo>
                        <a:pt x="4096" y="3775"/>
                        <a:pt x="4048" y="3787"/>
                        <a:pt x="4036" y="3811"/>
                      </a:cubicBezTo>
                      <a:lnTo>
                        <a:pt x="2500" y="4918"/>
                      </a:lnTo>
                      <a:lnTo>
                        <a:pt x="2739" y="3966"/>
                      </a:lnTo>
                      <a:cubicBezTo>
                        <a:pt x="2762" y="3930"/>
                        <a:pt x="2739" y="3870"/>
                        <a:pt x="2715" y="3835"/>
                      </a:cubicBezTo>
                      <a:cubicBezTo>
                        <a:pt x="2679" y="3787"/>
                        <a:pt x="2643" y="3775"/>
                        <a:pt x="2584" y="3775"/>
                      </a:cubicBezTo>
                      <a:lnTo>
                        <a:pt x="691" y="3775"/>
                      </a:lnTo>
                      <a:cubicBezTo>
                        <a:pt x="500" y="3775"/>
                        <a:pt x="333" y="3608"/>
                        <a:pt x="333" y="3418"/>
                      </a:cubicBezTo>
                      <a:lnTo>
                        <a:pt x="333" y="667"/>
                      </a:lnTo>
                      <a:cubicBezTo>
                        <a:pt x="333" y="477"/>
                        <a:pt x="500" y="310"/>
                        <a:pt x="691" y="310"/>
                      </a:cubicBezTo>
                      <a:close/>
                      <a:moveTo>
                        <a:pt x="6215" y="989"/>
                      </a:moveTo>
                      <a:cubicBezTo>
                        <a:pt x="6406" y="989"/>
                        <a:pt x="6572" y="1156"/>
                        <a:pt x="6572" y="1346"/>
                      </a:cubicBezTo>
                      <a:lnTo>
                        <a:pt x="6572" y="4108"/>
                      </a:lnTo>
                      <a:lnTo>
                        <a:pt x="6549" y="4108"/>
                      </a:lnTo>
                      <a:cubicBezTo>
                        <a:pt x="6549" y="4299"/>
                        <a:pt x="6394" y="4466"/>
                        <a:pt x="6191" y="4466"/>
                      </a:cubicBezTo>
                      <a:lnTo>
                        <a:pt x="4810" y="4466"/>
                      </a:lnTo>
                      <a:cubicBezTo>
                        <a:pt x="4763" y="4466"/>
                        <a:pt x="4727" y="4477"/>
                        <a:pt x="4691" y="4513"/>
                      </a:cubicBezTo>
                      <a:cubicBezTo>
                        <a:pt x="4667" y="4549"/>
                        <a:pt x="4644" y="4608"/>
                        <a:pt x="4667" y="4656"/>
                      </a:cubicBezTo>
                      <a:lnTo>
                        <a:pt x="4763" y="5323"/>
                      </a:lnTo>
                      <a:lnTo>
                        <a:pt x="3596" y="4537"/>
                      </a:lnTo>
                      <a:lnTo>
                        <a:pt x="4191" y="4096"/>
                      </a:lnTo>
                      <a:lnTo>
                        <a:pt x="5513" y="4096"/>
                      </a:lnTo>
                      <a:cubicBezTo>
                        <a:pt x="5882" y="4096"/>
                        <a:pt x="6191" y="3799"/>
                        <a:pt x="6191" y="3418"/>
                      </a:cubicBezTo>
                      <a:lnTo>
                        <a:pt x="6191" y="989"/>
                      </a:lnTo>
                      <a:close/>
                      <a:moveTo>
                        <a:pt x="691" y="1"/>
                      </a:moveTo>
                      <a:cubicBezTo>
                        <a:pt x="322" y="1"/>
                        <a:pt x="0" y="298"/>
                        <a:pt x="0" y="679"/>
                      </a:cubicBezTo>
                      <a:lnTo>
                        <a:pt x="0" y="3430"/>
                      </a:lnTo>
                      <a:cubicBezTo>
                        <a:pt x="0" y="3811"/>
                        <a:pt x="298" y="4120"/>
                        <a:pt x="691" y="4120"/>
                      </a:cubicBezTo>
                      <a:lnTo>
                        <a:pt x="1393" y="4120"/>
                      </a:lnTo>
                      <a:lnTo>
                        <a:pt x="1393" y="4132"/>
                      </a:lnTo>
                      <a:cubicBezTo>
                        <a:pt x="1393" y="4501"/>
                        <a:pt x="1691" y="4823"/>
                        <a:pt x="2072" y="4823"/>
                      </a:cubicBezTo>
                      <a:lnTo>
                        <a:pt x="2203" y="4823"/>
                      </a:lnTo>
                      <a:lnTo>
                        <a:pt x="2143" y="5073"/>
                      </a:lnTo>
                      <a:cubicBezTo>
                        <a:pt x="2119" y="5180"/>
                        <a:pt x="2167" y="5275"/>
                        <a:pt x="2250" y="5335"/>
                      </a:cubicBezTo>
                      <a:cubicBezTo>
                        <a:pt x="2298" y="5370"/>
                        <a:pt x="2346" y="5382"/>
                        <a:pt x="2381" y="5382"/>
                      </a:cubicBezTo>
                      <a:cubicBezTo>
                        <a:pt x="2429" y="5382"/>
                        <a:pt x="2489" y="5370"/>
                        <a:pt x="2536" y="5335"/>
                      </a:cubicBezTo>
                      <a:lnTo>
                        <a:pt x="3251" y="4823"/>
                      </a:lnTo>
                      <a:lnTo>
                        <a:pt x="3417" y="4823"/>
                      </a:lnTo>
                      <a:lnTo>
                        <a:pt x="4751" y="5716"/>
                      </a:lnTo>
                      <a:cubicBezTo>
                        <a:pt x="4798" y="5740"/>
                        <a:pt x="4846" y="5751"/>
                        <a:pt x="4882" y="5751"/>
                      </a:cubicBezTo>
                      <a:cubicBezTo>
                        <a:pt x="4929" y="5751"/>
                        <a:pt x="4977" y="5740"/>
                        <a:pt x="5025" y="5716"/>
                      </a:cubicBezTo>
                      <a:cubicBezTo>
                        <a:pt x="5108" y="5656"/>
                        <a:pt x="5144" y="5561"/>
                        <a:pt x="5120" y="5454"/>
                      </a:cubicBezTo>
                      <a:lnTo>
                        <a:pt x="5025" y="4799"/>
                      </a:lnTo>
                      <a:lnTo>
                        <a:pt x="6215" y="4799"/>
                      </a:lnTo>
                      <a:cubicBezTo>
                        <a:pt x="6584" y="4799"/>
                        <a:pt x="6894" y="4501"/>
                        <a:pt x="6894" y="4120"/>
                      </a:cubicBezTo>
                      <a:lnTo>
                        <a:pt x="6894" y="1370"/>
                      </a:lnTo>
                      <a:cubicBezTo>
                        <a:pt x="6870" y="977"/>
                        <a:pt x="6572" y="679"/>
                        <a:pt x="6191" y="679"/>
                      </a:cubicBezTo>
                      <a:cubicBezTo>
                        <a:pt x="6179" y="298"/>
                        <a:pt x="5882" y="1"/>
                        <a:pt x="55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0992;p82">
                  <a:extLst>
                    <a:ext uri="{FF2B5EF4-FFF2-40B4-BE49-F238E27FC236}">
                      <a16:creationId xmlns:a16="http://schemas.microsoft.com/office/drawing/2014/main" id="{00455C10-AC36-F9D5-A993-A82A40BADA50}"/>
                    </a:ext>
                  </a:extLst>
                </p:cNvPr>
                <p:cNvSpPr/>
                <p:nvPr/>
              </p:nvSpPr>
              <p:spPr>
                <a:xfrm>
                  <a:off x="3187822" y="2009177"/>
                  <a:ext cx="26926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323" extrusionOk="0">
                      <a:moveTo>
                        <a:pt x="155" y="1"/>
                      </a:moveTo>
                      <a:cubicBezTo>
                        <a:pt x="72" y="1"/>
                        <a:pt x="1" y="72"/>
                        <a:pt x="1" y="167"/>
                      </a:cubicBezTo>
                      <a:cubicBezTo>
                        <a:pt x="1" y="251"/>
                        <a:pt x="72" y="322"/>
                        <a:pt x="155" y="322"/>
                      </a:cubicBezTo>
                      <a:lnTo>
                        <a:pt x="679" y="322"/>
                      </a:lnTo>
                      <a:cubicBezTo>
                        <a:pt x="774" y="322"/>
                        <a:pt x="846" y="251"/>
                        <a:pt x="846" y="167"/>
                      </a:cubicBezTo>
                      <a:cubicBezTo>
                        <a:pt x="846" y="72"/>
                        <a:pt x="774" y="1"/>
                        <a:pt x="6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0993;p82">
                  <a:extLst>
                    <a:ext uri="{FF2B5EF4-FFF2-40B4-BE49-F238E27FC236}">
                      <a16:creationId xmlns:a16="http://schemas.microsoft.com/office/drawing/2014/main" id="{06E84061-CF73-9EF4-13B9-DA5A038A0B70}"/>
                    </a:ext>
                  </a:extLst>
                </p:cNvPr>
                <p:cNvSpPr/>
                <p:nvPr/>
              </p:nvSpPr>
              <p:spPr>
                <a:xfrm>
                  <a:off x="3226110" y="2009177"/>
                  <a:ext cx="81478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323" extrusionOk="0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7"/>
                      </a:cubicBezTo>
                      <a:cubicBezTo>
                        <a:pt x="0" y="251"/>
                        <a:pt x="72" y="322"/>
                        <a:pt x="167" y="322"/>
                      </a:cubicBezTo>
                      <a:lnTo>
                        <a:pt x="2393" y="322"/>
                      </a:lnTo>
                      <a:cubicBezTo>
                        <a:pt x="2488" y="322"/>
                        <a:pt x="2560" y="251"/>
                        <a:pt x="2560" y="167"/>
                      </a:cubicBezTo>
                      <a:cubicBezTo>
                        <a:pt x="2560" y="72"/>
                        <a:pt x="2488" y="1"/>
                        <a:pt x="239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0994;p82">
                  <a:extLst>
                    <a:ext uri="{FF2B5EF4-FFF2-40B4-BE49-F238E27FC236}">
                      <a16:creationId xmlns:a16="http://schemas.microsoft.com/office/drawing/2014/main" id="{A7897188-BC6C-84CD-EF66-3F08E8E361C4}"/>
                    </a:ext>
                  </a:extLst>
                </p:cNvPr>
                <p:cNvSpPr/>
                <p:nvPr/>
              </p:nvSpPr>
              <p:spPr>
                <a:xfrm>
                  <a:off x="3187822" y="2036453"/>
                  <a:ext cx="119767" cy="10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335" extrusionOk="0">
                      <a:moveTo>
                        <a:pt x="155" y="1"/>
                      </a:moveTo>
                      <a:cubicBezTo>
                        <a:pt x="72" y="1"/>
                        <a:pt x="1" y="84"/>
                        <a:pt x="1" y="168"/>
                      </a:cubicBezTo>
                      <a:cubicBezTo>
                        <a:pt x="1" y="263"/>
                        <a:pt x="72" y="334"/>
                        <a:pt x="155" y="334"/>
                      </a:cubicBezTo>
                      <a:lnTo>
                        <a:pt x="3596" y="334"/>
                      </a:lnTo>
                      <a:cubicBezTo>
                        <a:pt x="3691" y="334"/>
                        <a:pt x="3763" y="263"/>
                        <a:pt x="3763" y="168"/>
                      </a:cubicBezTo>
                      <a:cubicBezTo>
                        <a:pt x="3763" y="84"/>
                        <a:pt x="3691" y="1"/>
                        <a:pt x="359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0995;p82">
                  <a:extLst>
                    <a:ext uri="{FF2B5EF4-FFF2-40B4-BE49-F238E27FC236}">
                      <a16:creationId xmlns:a16="http://schemas.microsoft.com/office/drawing/2014/main" id="{E4A78DA5-B3A5-BD57-149F-7DDB2FC77F3B}"/>
                    </a:ext>
                  </a:extLst>
                </p:cNvPr>
                <p:cNvSpPr/>
                <p:nvPr/>
              </p:nvSpPr>
              <p:spPr>
                <a:xfrm>
                  <a:off x="3187822" y="2064143"/>
                  <a:ext cx="81510" cy="1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322" extrusionOk="0">
                      <a:moveTo>
                        <a:pt x="155" y="0"/>
                      </a:moveTo>
                      <a:cubicBezTo>
                        <a:pt x="72" y="0"/>
                        <a:pt x="1" y="72"/>
                        <a:pt x="1" y="167"/>
                      </a:cubicBezTo>
                      <a:cubicBezTo>
                        <a:pt x="1" y="250"/>
                        <a:pt x="72" y="322"/>
                        <a:pt x="155" y="322"/>
                      </a:cubicBezTo>
                      <a:lnTo>
                        <a:pt x="2394" y="322"/>
                      </a:lnTo>
                      <a:cubicBezTo>
                        <a:pt x="2477" y="322"/>
                        <a:pt x="2560" y="250"/>
                        <a:pt x="2560" y="167"/>
                      </a:cubicBezTo>
                      <a:cubicBezTo>
                        <a:pt x="2560" y="72"/>
                        <a:pt x="2477" y="0"/>
                        <a:pt x="23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0996;p82">
                  <a:extLst>
                    <a:ext uri="{FF2B5EF4-FFF2-40B4-BE49-F238E27FC236}">
                      <a16:creationId xmlns:a16="http://schemas.microsoft.com/office/drawing/2014/main" id="{BE812A84-5CDB-ADB3-CDAF-46E33617C550}"/>
                    </a:ext>
                  </a:extLst>
                </p:cNvPr>
                <p:cNvSpPr/>
                <p:nvPr/>
              </p:nvSpPr>
              <p:spPr>
                <a:xfrm>
                  <a:off x="3280663" y="2064143"/>
                  <a:ext cx="26926" cy="1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322" extrusionOk="0">
                      <a:moveTo>
                        <a:pt x="155" y="0"/>
                      </a:moveTo>
                      <a:cubicBezTo>
                        <a:pt x="72" y="0"/>
                        <a:pt x="1" y="72"/>
                        <a:pt x="1" y="167"/>
                      </a:cubicBezTo>
                      <a:cubicBezTo>
                        <a:pt x="1" y="250"/>
                        <a:pt x="72" y="322"/>
                        <a:pt x="155" y="322"/>
                      </a:cubicBezTo>
                      <a:lnTo>
                        <a:pt x="679" y="322"/>
                      </a:lnTo>
                      <a:cubicBezTo>
                        <a:pt x="774" y="322"/>
                        <a:pt x="846" y="250"/>
                        <a:pt x="846" y="167"/>
                      </a:cubicBezTo>
                      <a:cubicBezTo>
                        <a:pt x="846" y="72"/>
                        <a:pt x="774" y="0"/>
                        <a:pt x="6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764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51A626-6718-206C-18ED-E717EDB5B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945F5F-185B-A17E-A27E-D76384D50577}"/>
              </a:ext>
            </a:extLst>
          </p:cNvPr>
          <p:cNvSpPr txBox="1">
            <a:spLocks/>
          </p:cNvSpPr>
          <p:nvPr/>
        </p:nvSpPr>
        <p:spPr>
          <a:xfrm>
            <a:off x="838199" y="-139991"/>
            <a:ext cx="10684013" cy="1099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ÉTUDE FONDAMENTALE (2017) | </a:t>
            </a:r>
            <a:r>
              <a:rPr kumimoji="0" lang="en-CA" sz="2600" b="0" i="0" u="none" strike="noStrike" kern="1200" cap="all" spc="15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FOUNDATIONAL STUDY (2017)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E47CF49-E6C8-EB98-5C6D-862C1812C29E}"/>
              </a:ext>
            </a:extLst>
          </p:cNvPr>
          <p:cNvSpPr txBox="1">
            <a:spLocks/>
          </p:cNvSpPr>
          <p:nvPr/>
        </p:nvSpPr>
        <p:spPr>
          <a:xfrm>
            <a:off x="6373994" y="1129842"/>
            <a:ext cx="5778554" cy="21063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CA" sz="1800" b="1" dirty="0">
                <a:solidFill>
                  <a:schemeClr val="tx1"/>
                </a:solidFill>
              </a:rPr>
              <a:t>Three phases </a:t>
            </a:r>
            <a:r>
              <a:rPr lang="en-CA" sz="1800" dirty="0">
                <a:solidFill>
                  <a:schemeClr val="tx1"/>
                </a:solidFill>
              </a:rPr>
              <a:t>of foundational research with 59 professional regulatory authorities: medicine, nursing, occupational therapy, pharmacy, physiotherapy, psychology and social work</a:t>
            </a:r>
          </a:p>
          <a:p>
            <a:pPr marL="1028700" lvl="1" indent="-342900">
              <a:lnSpc>
                <a:spcPct val="114000"/>
              </a:lnSpc>
              <a:buFont typeface="+mj-lt"/>
              <a:buAutoNum type="arabicPeriod"/>
            </a:pPr>
            <a:r>
              <a:rPr lang="en-CA" sz="1800" b="1" dirty="0">
                <a:solidFill>
                  <a:schemeClr val="tx1"/>
                </a:solidFill>
              </a:rPr>
              <a:t>Data collected </a:t>
            </a:r>
            <a:r>
              <a:rPr lang="en-CA" sz="1800" dirty="0">
                <a:solidFill>
                  <a:schemeClr val="tx1"/>
                </a:solidFill>
              </a:rPr>
              <a:t>on language capacity of professions</a:t>
            </a:r>
          </a:p>
          <a:p>
            <a:pPr marL="1028700" lvl="1" indent="-342900">
              <a:lnSpc>
                <a:spcPct val="114000"/>
              </a:lnSpc>
              <a:buFont typeface="+mj-lt"/>
              <a:buAutoNum type="arabicPeriod"/>
            </a:pPr>
            <a:r>
              <a:rPr lang="en-CA" sz="1800" b="1" dirty="0">
                <a:solidFill>
                  <a:schemeClr val="tx1"/>
                </a:solidFill>
              </a:rPr>
              <a:t>Overview of data </a:t>
            </a:r>
            <a:r>
              <a:rPr lang="en-CA" sz="1800" dirty="0">
                <a:solidFill>
                  <a:schemeClr val="tx1"/>
                </a:solidFill>
              </a:rPr>
              <a:t>being collected </a:t>
            </a:r>
          </a:p>
          <a:p>
            <a:pPr marL="1028700" lvl="1" indent="-342900">
              <a:lnSpc>
                <a:spcPct val="114000"/>
              </a:lnSpc>
              <a:buFont typeface="+mj-lt"/>
              <a:buAutoNum type="arabicPeriod"/>
            </a:pPr>
            <a:r>
              <a:rPr lang="en-CA" sz="1800" b="1" dirty="0">
                <a:solidFill>
                  <a:schemeClr val="tx1"/>
                </a:solidFill>
              </a:rPr>
              <a:t>Availability </a:t>
            </a:r>
            <a:r>
              <a:rPr lang="en-CA" sz="1800" dirty="0">
                <a:solidFill>
                  <a:schemeClr val="tx1"/>
                </a:solidFill>
              </a:rPr>
              <a:t>of publicly accessible linguistic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chemeClr val="tx1"/>
                </a:solidFill>
                <a:sym typeface="Commissioner"/>
              </a:rPr>
              <a:t>Key Findings:</a:t>
            </a:r>
            <a:r>
              <a:rPr lang="en-CA" sz="1800" dirty="0">
                <a:solidFill>
                  <a:schemeClr val="tx1"/>
                </a:solidFill>
                <a:sym typeface="Commissioner"/>
              </a:rPr>
              <a:t> m</a:t>
            </a:r>
            <a:r>
              <a:rPr lang="en-CA" sz="1800" dirty="0">
                <a:solidFill>
                  <a:schemeClr val="tx1"/>
                </a:solidFill>
              </a:rPr>
              <a:t>ore data are collected than made publicly available &amp; there is remarkable variability across profession and jurisdiction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638DE7FB-1815-8A6A-0170-140B53C816D0}"/>
              </a:ext>
            </a:extLst>
          </p:cNvPr>
          <p:cNvSpPr txBox="1">
            <a:spLocks/>
          </p:cNvSpPr>
          <p:nvPr/>
        </p:nvSpPr>
        <p:spPr>
          <a:xfrm>
            <a:off x="5870520" y="6472806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z="1400" smtClean="0"/>
              <a:pPr/>
              <a:t>8</a:t>
            </a:fld>
            <a:endParaRPr lang="en-US" sz="140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9D06BF2-D5A0-41AC-53B4-E7918F9723E6}"/>
              </a:ext>
            </a:extLst>
          </p:cNvPr>
          <p:cNvSpPr txBox="1">
            <a:spLocks/>
          </p:cNvSpPr>
          <p:nvPr/>
        </p:nvSpPr>
        <p:spPr>
          <a:xfrm>
            <a:off x="304799" y="1165092"/>
            <a:ext cx="5876165" cy="21063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CA" sz="1800" b="1" dirty="0">
                <a:solidFill>
                  <a:schemeClr val="tx1"/>
                </a:solidFill>
              </a:rPr>
              <a:t>Trois phases </a:t>
            </a:r>
            <a:r>
              <a:rPr lang="en-CA" sz="1800" dirty="0">
                <a:solidFill>
                  <a:schemeClr val="tx1"/>
                </a:solidFill>
              </a:rPr>
              <a:t>de recherche </a:t>
            </a:r>
            <a:r>
              <a:rPr lang="en-CA" sz="1800" dirty="0" err="1">
                <a:solidFill>
                  <a:schemeClr val="tx1"/>
                </a:solidFill>
              </a:rPr>
              <a:t>fondamentale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auprès</a:t>
            </a:r>
            <a:r>
              <a:rPr lang="en-CA" sz="1800" dirty="0">
                <a:solidFill>
                  <a:schemeClr val="tx1"/>
                </a:solidFill>
              </a:rPr>
              <a:t> de 59 </a:t>
            </a:r>
            <a:r>
              <a:rPr lang="en-CA" sz="1800" dirty="0" err="1">
                <a:solidFill>
                  <a:schemeClr val="tx1"/>
                </a:solidFill>
              </a:rPr>
              <a:t>organismes</a:t>
            </a:r>
            <a:r>
              <a:rPr lang="en-CA" sz="1800" dirty="0">
                <a:solidFill>
                  <a:schemeClr val="tx1"/>
                </a:solidFill>
              </a:rPr>
              <a:t> de </a:t>
            </a:r>
            <a:r>
              <a:rPr lang="en-CA" sz="1800" dirty="0" err="1">
                <a:solidFill>
                  <a:schemeClr val="tx1"/>
                </a:solidFill>
              </a:rPr>
              <a:t>réglementation</a:t>
            </a:r>
            <a:r>
              <a:rPr lang="en-CA" sz="1800" dirty="0">
                <a:solidFill>
                  <a:schemeClr val="tx1"/>
                </a:solidFill>
              </a:rPr>
              <a:t>: </a:t>
            </a:r>
            <a:r>
              <a:rPr lang="en-CA" sz="1800" dirty="0" err="1">
                <a:solidFill>
                  <a:schemeClr val="tx1"/>
                </a:solidFill>
              </a:rPr>
              <a:t>médecine</a:t>
            </a:r>
            <a:r>
              <a:rPr lang="en-CA" sz="1800" dirty="0">
                <a:solidFill>
                  <a:schemeClr val="tx1"/>
                </a:solidFill>
              </a:rPr>
              <a:t>, </a:t>
            </a:r>
            <a:r>
              <a:rPr lang="en-CA" sz="1800" dirty="0" err="1">
                <a:solidFill>
                  <a:schemeClr val="tx1"/>
                </a:solidFill>
              </a:rPr>
              <a:t>soins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infirmiers</a:t>
            </a:r>
            <a:r>
              <a:rPr lang="en-CA" sz="1800" dirty="0">
                <a:solidFill>
                  <a:schemeClr val="tx1"/>
                </a:solidFill>
              </a:rPr>
              <a:t>, </a:t>
            </a:r>
            <a:r>
              <a:rPr lang="en-CA" sz="1800" dirty="0" err="1">
                <a:solidFill>
                  <a:schemeClr val="tx1"/>
                </a:solidFill>
              </a:rPr>
              <a:t>ergothérapie</a:t>
            </a:r>
            <a:r>
              <a:rPr lang="en-CA" sz="1800" dirty="0">
                <a:solidFill>
                  <a:schemeClr val="tx1"/>
                </a:solidFill>
              </a:rPr>
              <a:t>, </a:t>
            </a:r>
            <a:r>
              <a:rPr lang="en-CA" sz="1800" dirty="0" err="1">
                <a:solidFill>
                  <a:schemeClr val="tx1"/>
                </a:solidFill>
              </a:rPr>
              <a:t>pharmacie</a:t>
            </a:r>
            <a:r>
              <a:rPr lang="en-CA" sz="1800" dirty="0">
                <a:solidFill>
                  <a:schemeClr val="tx1"/>
                </a:solidFill>
              </a:rPr>
              <a:t>, </a:t>
            </a:r>
            <a:r>
              <a:rPr lang="en-CA" sz="1800" dirty="0" err="1">
                <a:solidFill>
                  <a:schemeClr val="tx1"/>
                </a:solidFill>
              </a:rPr>
              <a:t>physiothérapie</a:t>
            </a:r>
            <a:r>
              <a:rPr lang="en-CA" sz="1800" dirty="0">
                <a:solidFill>
                  <a:schemeClr val="tx1"/>
                </a:solidFill>
              </a:rPr>
              <a:t>, </a:t>
            </a:r>
            <a:r>
              <a:rPr lang="en-CA" sz="1800" dirty="0" err="1">
                <a:solidFill>
                  <a:schemeClr val="tx1"/>
                </a:solidFill>
              </a:rPr>
              <a:t>psychologie</a:t>
            </a:r>
            <a:r>
              <a:rPr lang="en-CA" sz="1800" dirty="0">
                <a:solidFill>
                  <a:schemeClr val="tx1"/>
                </a:solidFill>
              </a:rPr>
              <a:t> et travail social</a:t>
            </a:r>
          </a:p>
          <a:p>
            <a:pPr marL="10287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800" b="1" dirty="0">
                <a:solidFill>
                  <a:schemeClr val="tx1"/>
                </a:solidFill>
              </a:rPr>
              <a:t>Données </a:t>
            </a:r>
            <a:r>
              <a:rPr lang="en-CA" sz="1800" b="1" dirty="0" err="1">
                <a:solidFill>
                  <a:schemeClr val="tx1"/>
                </a:solidFill>
              </a:rPr>
              <a:t>recueillies</a:t>
            </a:r>
            <a:r>
              <a:rPr lang="en-CA" sz="1800" b="1" dirty="0">
                <a:solidFill>
                  <a:schemeClr val="tx1"/>
                </a:solidFill>
              </a:rPr>
              <a:t> </a:t>
            </a:r>
            <a:r>
              <a:rPr lang="en-CA" sz="1800" dirty="0">
                <a:solidFill>
                  <a:schemeClr val="tx1"/>
                </a:solidFill>
              </a:rPr>
              <a:t>sur les </a:t>
            </a:r>
            <a:r>
              <a:rPr lang="en-CA" sz="1800" dirty="0" err="1">
                <a:solidFill>
                  <a:schemeClr val="tx1"/>
                </a:solidFill>
              </a:rPr>
              <a:t>compétences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linguistiques</a:t>
            </a:r>
            <a:r>
              <a:rPr lang="en-CA" sz="1800" dirty="0">
                <a:solidFill>
                  <a:schemeClr val="tx1"/>
                </a:solidFill>
              </a:rPr>
              <a:t> des professions</a:t>
            </a:r>
          </a:p>
          <a:p>
            <a:pPr marL="10287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800" b="1" dirty="0">
                <a:solidFill>
                  <a:schemeClr val="tx1"/>
                </a:solidFill>
              </a:rPr>
              <a:t>Aperçu des données </a:t>
            </a:r>
            <a:r>
              <a:rPr lang="en-CA" sz="1800" dirty="0" err="1">
                <a:solidFill>
                  <a:schemeClr val="tx1"/>
                </a:solidFill>
              </a:rPr>
              <a:t>recueillies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</a:p>
          <a:p>
            <a:pPr marL="10287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800" b="1" dirty="0" err="1">
                <a:solidFill>
                  <a:schemeClr val="tx1"/>
                </a:solidFill>
              </a:rPr>
              <a:t>Disponibilité</a:t>
            </a:r>
            <a:r>
              <a:rPr lang="en-CA" sz="1800" dirty="0">
                <a:solidFill>
                  <a:schemeClr val="tx1"/>
                </a:solidFill>
              </a:rPr>
              <a:t> des données </a:t>
            </a:r>
            <a:r>
              <a:rPr lang="en-CA" sz="1800" dirty="0" err="1">
                <a:solidFill>
                  <a:schemeClr val="tx1"/>
                </a:solidFill>
              </a:rPr>
              <a:t>linguistiques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accessibles</a:t>
            </a:r>
            <a:r>
              <a:rPr lang="en-CA" sz="1800" dirty="0">
                <a:solidFill>
                  <a:schemeClr val="tx1"/>
                </a:solidFill>
              </a:rPr>
              <a:t> au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chemeClr val="tx1"/>
                </a:solidFill>
              </a:rPr>
              <a:t>Conclusions : </a:t>
            </a:r>
            <a:r>
              <a:rPr lang="en-CA" sz="1800" dirty="0">
                <a:solidFill>
                  <a:schemeClr val="tx1"/>
                </a:solidFill>
              </a:rPr>
              <a:t>les données </a:t>
            </a:r>
            <a:r>
              <a:rPr lang="en-CA" sz="1800" dirty="0" err="1">
                <a:solidFill>
                  <a:schemeClr val="tx1"/>
                </a:solidFill>
              </a:rPr>
              <a:t>recueillies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sont</a:t>
            </a:r>
            <a:r>
              <a:rPr lang="en-CA" sz="1800" dirty="0">
                <a:solidFill>
                  <a:schemeClr val="tx1"/>
                </a:solidFill>
              </a:rPr>
              <a:t> plus </a:t>
            </a:r>
            <a:r>
              <a:rPr lang="en-CA" sz="1800" dirty="0" err="1">
                <a:solidFill>
                  <a:schemeClr val="tx1"/>
                </a:solidFill>
              </a:rPr>
              <a:t>nombreuses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que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celles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rendues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publiques</a:t>
            </a:r>
            <a:r>
              <a:rPr lang="en-CA" sz="1800" dirty="0">
                <a:solidFill>
                  <a:schemeClr val="tx1"/>
                </a:solidFill>
              </a:rPr>
              <a:t> et il </a:t>
            </a:r>
            <a:r>
              <a:rPr lang="en-CA" sz="1800" dirty="0" err="1">
                <a:solidFill>
                  <a:schemeClr val="tx1"/>
                </a:solidFill>
              </a:rPr>
              <a:t>existe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une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variabilité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dirty="0" err="1">
                <a:solidFill>
                  <a:schemeClr val="tx1"/>
                </a:solidFill>
              </a:rPr>
              <a:t>remarquable</a:t>
            </a:r>
            <a:r>
              <a:rPr lang="en-CA" sz="1800" dirty="0">
                <a:solidFill>
                  <a:schemeClr val="tx1"/>
                </a:solidFill>
              </a:rPr>
              <a:t> entre les professions et les </a:t>
            </a:r>
            <a:r>
              <a:rPr lang="en-CA" sz="1800" dirty="0" err="1">
                <a:solidFill>
                  <a:schemeClr val="tx1"/>
                </a:solidFill>
              </a:rPr>
              <a:t>juridictions</a:t>
            </a:r>
            <a:endParaRPr lang="en-CA" sz="18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6C6AD4-E1B9-54D4-11FB-8D5D1C51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71" y="6164792"/>
            <a:ext cx="2623930" cy="7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SF">
            <a:extLst>
              <a:ext uri="{FF2B5EF4-FFF2-40B4-BE49-F238E27FC236}">
                <a16:creationId xmlns:a16="http://schemas.microsoft.com/office/drawing/2014/main" id="{170C3D34-08B4-C310-6EA8-30A7E846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6215768"/>
            <a:ext cx="1875471" cy="62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9558143-0C30-7A03-5E56-6DC8276C21CF}"/>
              </a:ext>
            </a:extLst>
          </p:cNvPr>
          <p:cNvGrpSpPr/>
          <p:nvPr/>
        </p:nvGrpSpPr>
        <p:grpSpPr>
          <a:xfrm>
            <a:off x="11787" y="158552"/>
            <a:ext cx="1373687" cy="1057138"/>
            <a:chOff x="7878315" y="1719905"/>
            <a:chExt cx="3704512" cy="2755896"/>
          </a:xfrm>
        </p:grpSpPr>
        <p:sp>
          <p:nvSpPr>
            <p:cNvPr id="6" name="Google Shape;866;p41">
              <a:extLst>
                <a:ext uri="{FF2B5EF4-FFF2-40B4-BE49-F238E27FC236}">
                  <a16:creationId xmlns:a16="http://schemas.microsoft.com/office/drawing/2014/main" id="{001E1A15-2237-6316-63B4-935275559A34}"/>
                </a:ext>
              </a:extLst>
            </p:cNvPr>
            <p:cNvSpPr txBox="1">
              <a:spLocks/>
            </p:cNvSpPr>
            <p:nvPr/>
          </p:nvSpPr>
          <p:spPr>
            <a:xfrm>
              <a:off x="7878315" y="4028201"/>
              <a:ext cx="3704512" cy="4476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CA" sz="800">
                  <a:latin typeface="+mj-lt"/>
                </a:rPr>
                <a:t>RECHERCHE | RESEARCH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6647E74-6374-0A31-4B6C-810F4B527CA3}"/>
                </a:ext>
              </a:extLst>
            </p:cNvPr>
            <p:cNvGrpSpPr/>
            <p:nvPr/>
          </p:nvGrpSpPr>
          <p:grpSpPr>
            <a:xfrm>
              <a:off x="8821885" y="1719905"/>
              <a:ext cx="1805857" cy="1817352"/>
              <a:chOff x="8821886" y="2718257"/>
              <a:chExt cx="819000" cy="819000"/>
            </a:xfrm>
          </p:grpSpPr>
          <p:sp>
            <p:nvSpPr>
              <p:cNvPr id="9" name="Google Shape;868;p41">
                <a:extLst>
                  <a:ext uri="{FF2B5EF4-FFF2-40B4-BE49-F238E27FC236}">
                    <a16:creationId xmlns:a16="http://schemas.microsoft.com/office/drawing/2014/main" id="{A0997E5A-63DE-A432-605D-939BEFFF3C06}"/>
                  </a:ext>
                </a:extLst>
              </p:cNvPr>
              <p:cNvSpPr/>
              <p:nvPr/>
            </p:nvSpPr>
            <p:spPr>
              <a:xfrm>
                <a:off x="8821886" y="2718257"/>
                <a:ext cx="819000" cy="819000"/>
              </a:xfrm>
              <a:prstGeom prst="ellipse">
                <a:avLst/>
              </a:prstGeom>
              <a:solidFill>
                <a:srgbClr val="E7D2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missioner"/>
                  <a:ea typeface="Commissioner"/>
                  <a:cs typeface="Commissioner"/>
                  <a:sym typeface="Commissioner"/>
                </a:endParaRPr>
              </a:p>
            </p:txBody>
          </p:sp>
          <p:sp>
            <p:nvSpPr>
              <p:cNvPr id="13" name="Google Shape;873;p41">
                <a:extLst>
                  <a:ext uri="{FF2B5EF4-FFF2-40B4-BE49-F238E27FC236}">
                    <a16:creationId xmlns:a16="http://schemas.microsoft.com/office/drawing/2014/main" id="{9C9FC0F5-8267-A835-D004-1146DCA6FFA5}"/>
                  </a:ext>
                </a:extLst>
              </p:cNvPr>
              <p:cNvSpPr/>
              <p:nvPr/>
            </p:nvSpPr>
            <p:spPr>
              <a:xfrm>
                <a:off x="9023599" y="2957440"/>
                <a:ext cx="415554" cy="340642"/>
              </a:xfrm>
              <a:custGeom>
                <a:avLst/>
                <a:gdLst/>
                <a:ahLst/>
                <a:cxnLst/>
                <a:rect l="l" t="t" r="r" b="b"/>
                <a:pathLst>
                  <a:path w="11967" h="9809" extrusionOk="0">
                    <a:moveTo>
                      <a:pt x="8309" y="358"/>
                    </a:moveTo>
                    <a:cubicBezTo>
                      <a:pt x="8940" y="358"/>
                      <a:pt x="9663" y="469"/>
                      <a:pt x="10418" y="796"/>
                    </a:cubicBezTo>
                    <a:lnTo>
                      <a:pt x="10418" y="7796"/>
                    </a:lnTo>
                    <a:cubicBezTo>
                      <a:pt x="9723" y="7513"/>
                      <a:pt x="8997" y="7381"/>
                      <a:pt x="8289" y="7381"/>
                    </a:cubicBezTo>
                    <a:cubicBezTo>
                      <a:pt x="7542" y="7381"/>
                      <a:pt x="6816" y="7527"/>
                      <a:pt x="6168" y="7796"/>
                    </a:cubicBezTo>
                    <a:lnTo>
                      <a:pt x="6168" y="796"/>
                    </a:lnTo>
                    <a:cubicBezTo>
                      <a:pt x="6430" y="676"/>
                      <a:pt x="7238" y="358"/>
                      <a:pt x="8309" y="358"/>
                    </a:cubicBezTo>
                    <a:close/>
                    <a:moveTo>
                      <a:pt x="3700" y="358"/>
                    </a:moveTo>
                    <a:cubicBezTo>
                      <a:pt x="4458" y="358"/>
                      <a:pt x="5191" y="513"/>
                      <a:pt x="5823" y="796"/>
                    </a:cubicBezTo>
                    <a:cubicBezTo>
                      <a:pt x="5811" y="1677"/>
                      <a:pt x="5811" y="6761"/>
                      <a:pt x="5811" y="7796"/>
                    </a:cubicBezTo>
                    <a:cubicBezTo>
                      <a:pt x="5418" y="7642"/>
                      <a:pt x="4656" y="7392"/>
                      <a:pt x="3668" y="7392"/>
                    </a:cubicBezTo>
                    <a:cubicBezTo>
                      <a:pt x="2929" y="7392"/>
                      <a:pt x="2215" y="7523"/>
                      <a:pt x="1548" y="7808"/>
                    </a:cubicBezTo>
                    <a:lnTo>
                      <a:pt x="1548" y="3867"/>
                    </a:lnTo>
                    <a:cubicBezTo>
                      <a:pt x="1548" y="3760"/>
                      <a:pt x="1477" y="3689"/>
                      <a:pt x="1370" y="3689"/>
                    </a:cubicBezTo>
                    <a:cubicBezTo>
                      <a:pt x="1262" y="3689"/>
                      <a:pt x="1191" y="3760"/>
                      <a:pt x="1191" y="3867"/>
                    </a:cubicBezTo>
                    <a:lnTo>
                      <a:pt x="1191" y="7987"/>
                    </a:lnTo>
                    <a:cubicBezTo>
                      <a:pt x="1191" y="8118"/>
                      <a:pt x="1298" y="8225"/>
                      <a:pt x="1429" y="8225"/>
                    </a:cubicBezTo>
                    <a:cubicBezTo>
                      <a:pt x="1465" y="8225"/>
                      <a:pt x="1489" y="8225"/>
                      <a:pt x="1524" y="8213"/>
                    </a:cubicBezTo>
                    <a:cubicBezTo>
                      <a:pt x="2203" y="7916"/>
                      <a:pt x="2917" y="7761"/>
                      <a:pt x="3656" y="7761"/>
                    </a:cubicBezTo>
                    <a:cubicBezTo>
                      <a:pt x="4715" y="7761"/>
                      <a:pt x="5537" y="8070"/>
                      <a:pt x="5799" y="8189"/>
                    </a:cubicBezTo>
                    <a:lnTo>
                      <a:pt x="5799" y="8606"/>
                    </a:lnTo>
                    <a:lnTo>
                      <a:pt x="417" y="8606"/>
                    </a:lnTo>
                    <a:cubicBezTo>
                      <a:pt x="381" y="8606"/>
                      <a:pt x="358" y="8582"/>
                      <a:pt x="358" y="8547"/>
                    </a:cubicBezTo>
                    <a:lnTo>
                      <a:pt x="358" y="1248"/>
                    </a:lnTo>
                    <a:cubicBezTo>
                      <a:pt x="358" y="1212"/>
                      <a:pt x="381" y="1188"/>
                      <a:pt x="417" y="1188"/>
                    </a:cubicBezTo>
                    <a:lnTo>
                      <a:pt x="1203" y="1188"/>
                    </a:lnTo>
                    <a:lnTo>
                      <a:pt x="1203" y="3153"/>
                    </a:lnTo>
                    <a:cubicBezTo>
                      <a:pt x="1203" y="3248"/>
                      <a:pt x="1274" y="3332"/>
                      <a:pt x="1382" y="3332"/>
                    </a:cubicBezTo>
                    <a:cubicBezTo>
                      <a:pt x="1489" y="3332"/>
                      <a:pt x="1560" y="3248"/>
                      <a:pt x="1560" y="3153"/>
                    </a:cubicBezTo>
                    <a:lnTo>
                      <a:pt x="1560" y="796"/>
                    </a:lnTo>
                    <a:cubicBezTo>
                      <a:pt x="2253" y="495"/>
                      <a:pt x="2987" y="358"/>
                      <a:pt x="3700" y="358"/>
                    </a:cubicBezTo>
                    <a:close/>
                    <a:moveTo>
                      <a:pt x="6608" y="7987"/>
                    </a:moveTo>
                    <a:lnTo>
                      <a:pt x="6608" y="9249"/>
                    </a:lnTo>
                    <a:lnTo>
                      <a:pt x="6501" y="9166"/>
                    </a:lnTo>
                    <a:cubicBezTo>
                      <a:pt x="6471" y="9136"/>
                      <a:pt x="6430" y="9121"/>
                      <a:pt x="6390" y="9121"/>
                    </a:cubicBezTo>
                    <a:cubicBezTo>
                      <a:pt x="6349" y="9121"/>
                      <a:pt x="6311" y="9136"/>
                      <a:pt x="6287" y="9166"/>
                    </a:cubicBezTo>
                    <a:lnTo>
                      <a:pt x="6168" y="9261"/>
                    </a:lnTo>
                    <a:lnTo>
                      <a:pt x="6168" y="8166"/>
                    </a:lnTo>
                    <a:cubicBezTo>
                      <a:pt x="6251" y="8118"/>
                      <a:pt x="6418" y="8058"/>
                      <a:pt x="6608" y="7987"/>
                    </a:cubicBezTo>
                    <a:close/>
                    <a:moveTo>
                      <a:pt x="8273" y="0"/>
                    </a:moveTo>
                    <a:cubicBezTo>
                      <a:pt x="7438" y="0"/>
                      <a:pt x="6643" y="178"/>
                      <a:pt x="5989" y="486"/>
                    </a:cubicBezTo>
                    <a:cubicBezTo>
                      <a:pt x="5715" y="367"/>
                      <a:pt x="4858" y="10"/>
                      <a:pt x="3668" y="10"/>
                    </a:cubicBezTo>
                    <a:cubicBezTo>
                      <a:pt x="2858" y="10"/>
                      <a:pt x="2072" y="176"/>
                      <a:pt x="1322" y="510"/>
                    </a:cubicBezTo>
                    <a:cubicBezTo>
                      <a:pt x="1143" y="593"/>
                      <a:pt x="1191" y="796"/>
                      <a:pt x="1191" y="843"/>
                    </a:cubicBezTo>
                    <a:lnTo>
                      <a:pt x="405" y="843"/>
                    </a:lnTo>
                    <a:cubicBezTo>
                      <a:pt x="179" y="843"/>
                      <a:pt x="0" y="1022"/>
                      <a:pt x="0" y="1248"/>
                    </a:cubicBezTo>
                    <a:lnTo>
                      <a:pt x="0" y="8535"/>
                    </a:lnTo>
                    <a:cubicBezTo>
                      <a:pt x="0" y="8761"/>
                      <a:pt x="179" y="8939"/>
                      <a:pt x="405" y="8939"/>
                    </a:cubicBezTo>
                    <a:lnTo>
                      <a:pt x="5811" y="8939"/>
                    </a:lnTo>
                    <a:lnTo>
                      <a:pt x="5811" y="9630"/>
                    </a:lnTo>
                    <a:cubicBezTo>
                      <a:pt x="5811" y="9740"/>
                      <a:pt x="5889" y="9808"/>
                      <a:pt x="5977" y="9808"/>
                    </a:cubicBezTo>
                    <a:cubicBezTo>
                      <a:pt x="6013" y="9808"/>
                      <a:pt x="6050" y="9797"/>
                      <a:pt x="6084" y="9773"/>
                    </a:cubicBezTo>
                    <a:lnTo>
                      <a:pt x="6382" y="9535"/>
                    </a:lnTo>
                    <a:cubicBezTo>
                      <a:pt x="6656" y="9737"/>
                      <a:pt x="6668" y="9809"/>
                      <a:pt x="6787" y="9809"/>
                    </a:cubicBezTo>
                    <a:cubicBezTo>
                      <a:pt x="6894" y="9809"/>
                      <a:pt x="6966" y="9737"/>
                      <a:pt x="6966" y="9630"/>
                    </a:cubicBezTo>
                    <a:lnTo>
                      <a:pt x="6966" y="8939"/>
                    </a:lnTo>
                    <a:lnTo>
                      <a:pt x="9335" y="8939"/>
                    </a:lnTo>
                    <a:cubicBezTo>
                      <a:pt x="9442" y="8939"/>
                      <a:pt x="9513" y="8856"/>
                      <a:pt x="9513" y="8761"/>
                    </a:cubicBezTo>
                    <a:cubicBezTo>
                      <a:pt x="9513" y="8654"/>
                      <a:pt x="9442" y="8582"/>
                      <a:pt x="9335" y="8582"/>
                    </a:cubicBezTo>
                    <a:lnTo>
                      <a:pt x="6966" y="8582"/>
                    </a:lnTo>
                    <a:lnTo>
                      <a:pt x="6966" y="7892"/>
                    </a:lnTo>
                    <a:cubicBezTo>
                      <a:pt x="7400" y="7783"/>
                      <a:pt x="7847" y="7728"/>
                      <a:pt x="8295" y="7728"/>
                    </a:cubicBezTo>
                    <a:cubicBezTo>
                      <a:pt x="9025" y="7728"/>
                      <a:pt x="9760" y="7875"/>
                      <a:pt x="10454" y="8177"/>
                    </a:cubicBezTo>
                    <a:cubicBezTo>
                      <a:pt x="10483" y="8192"/>
                      <a:pt x="10514" y="8199"/>
                      <a:pt x="10544" y="8199"/>
                    </a:cubicBezTo>
                    <a:cubicBezTo>
                      <a:pt x="10662" y="8199"/>
                      <a:pt x="10776" y="8096"/>
                      <a:pt x="10776" y="7963"/>
                    </a:cubicBezTo>
                    <a:lnTo>
                      <a:pt x="10776" y="1177"/>
                    </a:lnTo>
                    <a:lnTo>
                      <a:pt x="11561" y="1177"/>
                    </a:lnTo>
                    <a:cubicBezTo>
                      <a:pt x="11597" y="1177"/>
                      <a:pt x="11621" y="1212"/>
                      <a:pt x="11621" y="1236"/>
                    </a:cubicBezTo>
                    <a:lnTo>
                      <a:pt x="11621" y="8535"/>
                    </a:lnTo>
                    <a:cubicBezTo>
                      <a:pt x="11621" y="8570"/>
                      <a:pt x="11597" y="8594"/>
                      <a:pt x="11561" y="8594"/>
                    </a:cubicBezTo>
                    <a:lnTo>
                      <a:pt x="10049" y="8594"/>
                    </a:lnTo>
                    <a:cubicBezTo>
                      <a:pt x="9942" y="8594"/>
                      <a:pt x="9871" y="8666"/>
                      <a:pt x="9871" y="8773"/>
                    </a:cubicBezTo>
                    <a:cubicBezTo>
                      <a:pt x="9871" y="8880"/>
                      <a:pt x="9942" y="8951"/>
                      <a:pt x="10049" y="8951"/>
                    </a:cubicBezTo>
                    <a:lnTo>
                      <a:pt x="11561" y="8951"/>
                    </a:lnTo>
                    <a:cubicBezTo>
                      <a:pt x="11788" y="8951"/>
                      <a:pt x="11966" y="8773"/>
                      <a:pt x="11966" y="8547"/>
                    </a:cubicBezTo>
                    <a:lnTo>
                      <a:pt x="11966" y="1236"/>
                    </a:lnTo>
                    <a:cubicBezTo>
                      <a:pt x="11954" y="998"/>
                      <a:pt x="11776" y="831"/>
                      <a:pt x="11549" y="831"/>
                    </a:cubicBezTo>
                    <a:lnTo>
                      <a:pt x="10764" y="831"/>
                    </a:lnTo>
                    <a:cubicBezTo>
                      <a:pt x="10752" y="784"/>
                      <a:pt x="10811" y="581"/>
                      <a:pt x="10633" y="498"/>
                    </a:cubicBezTo>
                    <a:cubicBezTo>
                      <a:pt x="9864" y="154"/>
                      <a:pt x="9051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86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72C54-A960-8033-2CB6-B0E02970D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D0A6B6-EF56-91BF-3F6E-69334B6D8A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47" r="563" b="319"/>
          <a:stretch>
            <a:fillRect/>
          </a:stretch>
        </p:blipFill>
        <p:spPr>
          <a:xfrm>
            <a:off x="607029" y="628835"/>
            <a:ext cx="10863540" cy="58627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1E42650-4F18-F87C-61DE-26768CF4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986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2017 Données </a:t>
            </a:r>
            <a:r>
              <a:rPr lang="en-US" sz="24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linguistiques</a:t>
            </a:r>
            <a:r>
              <a:rPr lang="en-US" sz="24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 </a:t>
            </a:r>
            <a:r>
              <a:rPr lang="en-US" sz="24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collectées</a:t>
            </a:r>
            <a:r>
              <a:rPr lang="en-US" sz="24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 et </a:t>
            </a:r>
            <a:r>
              <a:rPr lang="en-US" sz="24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accessibilité</a:t>
            </a:r>
            <a:r>
              <a:rPr lang="en-US" sz="24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 </a:t>
            </a:r>
            <a:r>
              <a:rPr lang="en-US" sz="2400" cap="all" spc="15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</a:rPr>
              <a:t>publique</a:t>
            </a:r>
            <a:r>
              <a:rPr lang="en-US" sz="2400" cap="all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enorite"/>
                <a:ea typeface="+mj-lt"/>
                <a:cs typeface="+mj-lt"/>
              </a:rPr>
              <a:t> | </a:t>
            </a:r>
            <a:r>
              <a:rPr lang="en-US" sz="2400" cap="all" spc="150" dirty="0">
                <a:solidFill>
                  <a:schemeClr val="accent2">
                    <a:lumMod val="50000"/>
                  </a:schemeClr>
                </a:solidFill>
                <a:latin typeface="Tenorite"/>
              </a:rPr>
              <a:t>Linguistic Data Collected &amp; public Accessibility</a:t>
            </a:r>
          </a:p>
        </p:txBody>
      </p:sp>
      <p:sp>
        <p:nvSpPr>
          <p:cNvPr id="2" name="Slide Number Placeholder 12">
            <a:extLst>
              <a:ext uri="{FF2B5EF4-FFF2-40B4-BE49-F238E27FC236}">
                <a16:creationId xmlns:a16="http://schemas.microsoft.com/office/drawing/2014/main" id="{29AD1092-0C8C-4140-E37C-BB4172136DA4}"/>
              </a:ext>
            </a:extLst>
          </p:cNvPr>
          <p:cNvSpPr txBox="1">
            <a:spLocks/>
          </p:cNvSpPr>
          <p:nvPr/>
        </p:nvSpPr>
        <p:spPr>
          <a:xfrm>
            <a:off x="5870520" y="6472806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0B35CD-6C87-88D5-9E97-4E0FF112FA0C}"/>
              </a:ext>
            </a:extLst>
          </p:cNvPr>
          <p:cNvSpPr/>
          <p:nvPr/>
        </p:nvSpPr>
        <p:spPr>
          <a:xfrm>
            <a:off x="5191873" y="932936"/>
            <a:ext cx="678947" cy="326600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D29B0B-252B-496D-04FC-7A65B45A9E27}"/>
              </a:ext>
            </a:extLst>
          </p:cNvPr>
          <p:cNvSpPr/>
          <p:nvPr/>
        </p:nvSpPr>
        <p:spPr>
          <a:xfrm>
            <a:off x="2245507" y="926194"/>
            <a:ext cx="760326" cy="325860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90D902-4F74-7B8A-20DB-1DF2C4313748}"/>
              </a:ext>
            </a:extLst>
          </p:cNvPr>
          <p:cNvSpPr/>
          <p:nvPr/>
        </p:nvSpPr>
        <p:spPr>
          <a:xfrm>
            <a:off x="583703" y="3449600"/>
            <a:ext cx="11026871" cy="38872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A30F57-812A-38AA-E362-6BCF298FDF7B}"/>
              </a:ext>
            </a:extLst>
          </p:cNvPr>
          <p:cNvSpPr/>
          <p:nvPr/>
        </p:nvSpPr>
        <p:spPr>
          <a:xfrm>
            <a:off x="591029" y="2695531"/>
            <a:ext cx="11019617" cy="74674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6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A09274DC6B641BEADBDD55F4DAC2F" ma:contentTypeVersion="10" ma:contentTypeDescription="Crée un document." ma:contentTypeScope="" ma:versionID="7282002e9e306013d0da83957ae80b50">
  <xsd:schema xmlns:xsd="http://www.w3.org/2001/XMLSchema" xmlns:xs="http://www.w3.org/2001/XMLSchema" xmlns:p="http://schemas.microsoft.com/office/2006/metadata/properties" xmlns:ns2="c112cfda-5b30-479a-a248-8d314705fcda" xmlns:ns3="f687149c-2432-462b-899e-7d674b527947" targetNamespace="http://schemas.microsoft.com/office/2006/metadata/properties" ma:root="true" ma:fieldsID="48de6f4f3173b7653cc2f8b4b6e0c140" ns2:_="" ns3:_="">
    <xsd:import namespace="c112cfda-5b30-479a-a248-8d314705fcda"/>
    <xsd:import namespace="f687149c-2432-462b-899e-7d674b527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2cfda-5b30-479a-a248-8d314705fc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20a98284-e797-4780-9dab-d0c0c56ca4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7149c-2432-462b-899e-7d674b52794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dd26cfd-a82a-438e-922b-adeb9f6b075c}" ma:internalName="TaxCatchAll" ma:showField="CatchAllData" ma:web="f687149c-2432-462b-899e-7d674b5279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87149c-2432-462b-899e-7d674b527947" xsi:nil="true"/>
    <lcf76f155ced4ddcb4097134ff3c332f xmlns="c112cfda-5b30-479a-a248-8d314705fcd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343433-ECF1-4B98-8144-D825F53EC1FA}"/>
</file>

<file path=customXml/itemProps2.xml><?xml version="1.0" encoding="utf-8"?>
<ds:datastoreItem xmlns:ds="http://schemas.openxmlformats.org/officeDocument/2006/customXml" ds:itemID="{F5BC65B4-72D9-44A4-8761-10C8C101BA38}"/>
</file>

<file path=customXml/itemProps3.xml><?xml version="1.0" encoding="utf-8"?>
<ds:datastoreItem xmlns:ds="http://schemas.openxmlformats.org/officeDocument/2006/customXml" ds:itemID="{CFEA2E64-E9A0-4F69-8E96-621EABAC6333}"/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2121</Words>
  <Application>Microsoft Macintosh PowerPoint</Application>
  <PresentationFormat>Widescreen</PresentationFormat>
  <Paragraphs>216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Commissioner</vt:lpstr>
      <vt:lpstr>Open Sans</vt:lpstr>
      <vt:lpstr>Source Sans Pro</vt:lpstr>
      <vt:lpstr>Tenorite</vt:lpstr>
      <vt:lpstr>Office Theme</vt:lpstr>
      <vt:lpstr>PowerPoint Presentation</vt:lpstr>
      <vt:lpstr>Aperçu de notre approche | Framing Our Approach</vt:lpstr>
      <vt:lpstr>PowerPoint Presentation</vt:lpstr>
      <vt:lpstr>Notre parcours de collaboration Our pathway of collaboration</vt:lpstr>
      <vt:lpstr>Notre parcours de collaboration Our pathway of collaboration</vt:lpstr>
      <vt:lpstr>PowerPoint Presentation</vt:lpstr>
      <vt:lpstr>PowerPoint Presentation</vt:lpstr>
      <vt:lpstr>PowerPoint Presentation</vt:lpstr>
      <vt:lpstr>2017 Données linguistiques collectées et accessibilité publique | Linguistic Data Collected &amp; public Accessibility</vt:lpstr>
      <vt:lpstr>PowerPoint Presentation</vt:lpstr>
      <vt:lpstr>2024-25 Données linguistiques collectées et accessibilité publique | Linguistic Data Collected &amp; public Accessibility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Nimrit Kenth</dc:creator>
  <cp:lastModifiedBy>Nimrit Kenth</cp:lastModifiedBy>
  <cp:revision>147</cp:revision>
  <cp:lastPrinted>2025-09-14T15:45:06Z</cp:lastPrinted>
  <dcterms:created xsi:type="dcterms:W3CDTF">2025-09-12T12:51:10Z</dcterms:created>
  <dcterms:modified xsi:type="dcterms:W3CDTF">2025-12-07T18:49:08Z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0x010100743A09274DC6B641BEADBDD55F4DAC2F</vt:lpwstr>
  </property>
</Properties>
</file>